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62" r:id="rId2"/>
    <p:sldId id="259" r:id="rId3"/>
    <p:sldId id="343" r:id="rId4"/>
    <p:sldId id="392" r:id="rId5"/>
    <p:sldId id="415" r:id="rId6"/>
    <p:sldId id="417" r:id="rId7"/>
    <p:sldId id="416" r:id="rId8"/>
    <p:sldId id="405" r:id="rId9"/>
    <p:sldId id="406" r:id="rId10"/>
    <p:sldId id="408" r:id="rId11"/>
    <p:sldId id="409" r:id="rId12"/>
    <p:sldId id="403" r:id="rId13"/>
    <p:sldId id="410" r:id="rId14"/>
    <p:sldId id="395" r:id="rId15"/>
    <p:sldId id="397" r:id="rId16"/>
    <p:sldId id="396" r:id="rId17"/>
    <p:sldId id="400" r:id="rId18"/>
    <p:sldId id="411" r:id="rId19"/>
    <p:sldId id="412" r:id="rId20"/>
    <p:sldId id="398" r:id="rId21"/>
    <p:sldId id="413" r:id="rId22"/>
    <p:sldId id="401" r:id="rId23"/>
    <p:sldId id="399" r:id="rId24"/>
    <p:sldId id="337" r:id="rId25"/>
    <p:sldId id="305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grbrf76u5vEQwCIO8tAPoRVTQv2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rina Sharfina" initials="" lastIdx="1" clrIdx="0"/>
  <p:cmAuthor id="1" name="Dwi Marwah" initials="MOU" lastIdx="5" clrIdx="1">
    <p:extLst>
      <p:ext uri="{19B8F6BF-5375-455C-9EA6-DF929625EA0E}">
        <p15:presenceInfo xmlns:p15="http://schemas.microsoft.com/office/powerpoint/2012/main" userId="Dwi Marw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D0CECE"/>
    <a:srgbClr val="0C2624"/>
    <a:srgbClr val="8FFF67"/>
    <a:srgbClr val="233616"/>
    <a:srgbClr val="F39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59"/>
    <p:restoredTop sz="93673"/>
  </p:normalViewPr>
  <p:slideViewPr>
    <p:cSldViewPr snapToGrid="0">
      <p:cViewPr varScale="1">
        <p:scale>
          <a:sx n="120" d="100"/>
          <a:sy n="120" d="100"/>
        </p:scale>
        <p:origin x="1352" y="176"/>
      </p:cViewPr>
      <p:guideLst>
        <p:guide orient="horz" pos="4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6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819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516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3732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6247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34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39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1257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9368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2392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23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867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964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789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880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372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674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622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873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9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275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01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54" descr="5ebf800847ebbb2fa4a9895db7116560.png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8600" y="56347"/>
            <a:ext cx="519111" cy="48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6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aderpintar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MU99dXYQ39g919GcIYIxFncr1j7Bsv20Ne2aGSkWmD1F_ZA/viewfor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D56158-686F-5343-8159-AFA9D958A7BD}"/>
              </a:ext>
            </a:extLst>
          </p:cNvPr>
          <p:cNvSpPr/>
          <p:nvPr/>
        </p:nvSpPr>
        <p:spPr>
          <a:xfrm rot="20719475">
            <a:off x="5952269" y="3856353"/>
            <a:ext cx="4996249" cy="1136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696825-924F-7F45-AAF9-2FC6FC3B9351}"/>
              </a:ext>
            </a:extLst>
          </p:cNvPr>
          <p:cNvSpPr/>
          <p:nvPr/>
        </p:nvSpPr>
        <p:spPr>
          <a:xfrm rot="20719475">
            <a:off x="1540043" y="1682060"/>
            <a:ext cx="4996249" cy="1136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Google Shape;142;p6">
            <a:extLst>
              <a:ext uri="{FF2B5EF4-FFF2-40B4-BE49-F238E27FC236}">
                <a16:creationId xmlns:a16="http://schemas.microsoft.com/office/drawing/2014/main" id="{ABCA969C-EC18-2B43-8D1F-B90E2E3E5F7F}"/>
              </a:ext>
            </a:extLst>
          </p:cNvPr>
          <p:cNvSpPr/>
          <p:nvPr/>
        </p:nvSpPr>
        <p:spPr>
          <a:xfrm>
            <a:off x="1995150" y="1727246"/>
            <a:ext cx="820169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Standarisasi</a:t>
            </a:r>
            <a:endParaRPr lang="en-US" sz="4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ctr"/>
            <a:r>
              <a:rPr lang="en-US" sz="4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Akses</a:t>
            </a:r>
            <a:r>
              <a:rPr lang="en-US" sz="4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Digital Content</a:t>
            </a:r>
          </a:p>
          <a:p>
            <a:pPr lvl="0" algn="ctr"/>
            <a:r>
              <a:rPr lang="en-US" sz="4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Cadre Training Module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15E55-613A-EB44-A58D-9747959F4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2" b="12644"/>
          <a:stretch/>
        </p:blipFill>
        <p:spPr>
          <a:xfrm>
            <a:off x="440580" y="1160164"/>
            <a:ext cx="6433749" cy="304894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AD65F-C5AF-F244-90F9-F5F94D2F4D96}"/>
              </a:ext>
            </a:extLst>
          </p:cNvPr>
          <p:cNvCxnSpPr>
            <a:cxnSpLocks/>
          </p:cNvCxnSpPr>
          <p:nvPr/>
        </p:nvCxnSpPr>
        <p:spPr>
          <a:xfrm flipH="1">
            <a:off x="2261287" y="3719384"/>
            <a:ext cx="5004486" cy="123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Setelah log in, user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mengakses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Privacy Notice.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Arahkan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atau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gerakkan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untuk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menuju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bagian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paling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bawah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0200C-7E99-9141-ABC3-D51A97880D12}"/>
              </a:ext>
            </a:extLst>
          </p:cNvPr>
          <p:cNvSpPr txBox="1"/>
          <p:nvPr/>
        </p:nvSpPr>
        <p:spPr>
          <a:xfrm>
            <a:off x="7265773" y="3287168"/>
            <a:ext cx="202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Next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219A0-774B-104B-980B-C5871B61D1D2}"/>
              </a:ext>
            </a:extLst>
          </p:cNvPr>
          <p:cNvSpPr/>
          <p:nvPr/>
        </p:nvSpPr>
        <p:spPr>
          <a:xfrm>
            <a:off x="440580" y="211719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Cookies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650D0-A534-6F4F-94B2-9649F93A897E}"/>
              </a:ext>
            </a:extLst>
          </p:cNvPr>
          <p:cNvSpPr txBox="1"/>
          <p:nvPr/>
        </p:nvSpPr>
        <p:spPr>
          <a:xfrm>
            <a:off x="7265773" y="1109843"/>
            <a:ext cx="399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Di </a:t>
            </a:r>
            <a:r>
              <a:rPr lang="en-US" sz="1800" b="1" dirty="0" err="1">
                <a:latin typeface="Century Gothic" panose="020B0502020202020204" pitchFamily="34" charset="0"/>
              </a:rPr>
              <a:t>laman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selanjutnya</a:t>
            </a:r>
            <a:r>
              <a:rPr lang="en-US" sz="1800" b="1" dirty="0">
                <a:latin typeface="Century Gothic" panose="020B0502020202020204" pitchFamily="34" charset="0"/>
              </a:rPr>
              <a:t>,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gerakkan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lagi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kursor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ke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bawah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sampai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berada</a:t>
            </a:r>
            <a:r>
              <a:rPr lang="en-US" sz="1800" b="1" dirty="0">
                <a:latin typeface="Century Gothic" panose="020B0502020202020204" pitchFamily="34" charset="0"/>
              </a:rPr>
              <a:t> di </a:t>
            </a:r>
            <a:r>
              <a:rPr lang="en-US" sz="1800" b="1" dirty="0" err="1">
                <a:latin typeface="Century Gothic" panose="020B0502020202020204" pitchFamily="34" charset="0"/>
              </a:rPr>
              <a:t>bagian</a:t>
            </a:r>
            <a:r>
              <a:rPr lang="en-US" sz="1800" b="1" dirty="0">
                <a:latin typeface="Century Gothic" panose="020B0502020202020204" pitchFamily="34" charset="0"/>
              </a:rPr>
              <a:t> paling </a:t>
            </a:r>
            <a:r>
              <a:rPr lang="en-US" sz="1800" b="1" dirty="0" err="1">
                <a:latin typeface="Century Gothic" panose="020B0502020202020204" pitchFamily="34" charset="0"/>
              </a:rPr>
              <a:t>bawah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laman</a:t>
            </a:r>
            <a:r>
              <a:rPr lang="en-US" sz="1800" b="1" dirty="0">
                <a:latin typeface="Century Gothic" panose="020B0502020202020204" pitchFamily="34" charset="0"/>
              </a:rPr>
              <a:t>, dan </a:t>
            </a:r>
            <a:r>
              <a:rPr lang="en-US" sz="1800" b="1" dirty="0" err="1">
                <a:latin typeface="Century Gothic" panose="020B0502020202020204" pitchFamily="34" charset="0"/>
              </a:rPr>
              <a:t>kemudian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Next.</a:t>
            </a:r>
            <a:endParaRPr lang="en-US" sz="1800" b="1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14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Setelah log in, user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mengakses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Privacy Notice.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Arahkan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atau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gerakkan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untuk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menuju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bagian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paling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bawah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0200C-7E99-9141-ABC3-D51A97880D12}"/>
              </a:ext>
            </a:extLst>
          </p:cNvPr>
          <p:cNvSpPr txBox="1"/>
          <p:nvPr/>
        </p:nvSpPr>
        <p:spPr>
          <a:xfrm>
            <a:off x="7249297" y="4247078"/>
            <a:ext cx="370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entury Gothic" panose="020B0502020202020204" pitchFamily="34" charset="0"/>
              </a:rPr>
              <a:t>Klik</a:t>
            </a:r>
            <a:r>
              <a:rPr lang="en-US" sz="1600" b="1" dirty="0">
                <a:latin typeface="Century Gothic" panose="020B0502020202020204" pitchFamily="34" charset="0"/>
              </a:rPr>
              <a:t> pada </a:t>
            </a:r>
            <a:r>
              <a:rPr lang="en-US" sz="1600" b="1" dirty="0" err="1">
                <a:latin typeface="Century Gothic" panose="020B0502020202020204" pitchFamily="34" charset="0"/>
              </a:rPr>
              <a:t>kotak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untuk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membuat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tanda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centang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endParaRPr lang="en-US" sz="1600" b="1" u="sng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219A0-774B-104B-980B-C5871B61D1D2}"/>
              </a:ext>
            </a:extLst>
          </p:cNvPr>
          <p:cNvSpPr/>
          <p:nvPr/>
        </p:nvSpPr>
        <p:spPr>
          <a:xfrm>
            <a:off x="440580" y="211719"/>
            <a:ext cx="2664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Consent = </a:t>
            </a:r>
            <a:r>
              <a:rPr lang="en-US" sz="1800" b="1" dirty="0" err="1">
                <a:latin typeface="Century Gothic" panose="020B0502020202020204" pitchFamily="34" charset="0"/>
              </a:rPr>
              <a:t>Persetujuan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650D0-A534-6F4F-94B2-9649F93A897E}"/>
              </a:ext>
            </a:extLst>
          </p:cNvPr>
          <p:cNvSpPr txBox="1"/>
          <p:nvPr/>
        </p:nvSpPr>
        <p:spPr>
          <a:xfrm>
            <a:off x="7265773" y="1109843"/>
            <a:ext cx="3991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Pada </a:t>
            </a:r>
            <a:r>
              <a:rPr lang="en-US" sz="1800" b="1" dirty="0" err="1">
                <a:latin typeface="Century Gothic" panose="020B0502020202020204" pitchFamily="34" charset="0"/>
              </a:rPr>
              <a:t>laman</a:t>
            </a:r>
            <a:r>
              <a:rPr lang="en-US" sz="1800" b="1" dirty="0">
                <a:latin typeface="Century Gothic" panose="020B0502020202020204" pitchFamily="34" charset="0"/>
              </a:rPr>
              <a:t> Consent (</a:t>
            </a:r>
            <a:r>
              <a:rPr lang="en-US" sz="1800" b="1" dirty="0" err="1">
                <a:latin typeface="Century Gothic" panose="020B0502020202020204" pitchFamily="34" charset="0"/>
              </a:rPr>
              <a:t>Persetujuan</a:t>
            </a:r>
            <a:r>
              <a:rPr lang="en-US" sz="1800" b="1" dirty="0">
                <a:latin typeface="Century Gothic" panose="020B0502020202020204" pitchFamily="34" charset="0"/>
              </a:rPr>
              <a:t>), </a:t>
            </a:r>
            <a:r>
              <a:rPr lang="en-US" sz="1800" b="1" dirty="0" err="1">
                <a:latin typeface="Century Gothic" panose="020B0502020202020204" pitchFamily="34" charset="0"/>
              </a:rPr>
              <a:t>arahkan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kursor</a:t>
            </a:r>
            <a:r>
              <a:rPr lang="en-US" sz="1800" b="1" dirty="0">
                <a:latin typeface="Century Gothic" panose="020B0502020202020204" pitchFamily="34" charset="0"/>
              </a:rPr>
              <a:t> dan </a:t>
            </a:r>
            <a:r>
              <a:rPr lang="en-US" sz="1800" b="1" dirty="0" err="1">
                <a:latin typeface="Century Gothic" panose="020B0502020202020204" pitchFamily="34" charset="0"/>
              </a:rPr>
              <a:t>isi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kotak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kosong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dengan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dirty="0" err="1">
                <a:latin typeface="Century Gothic" panose="020B0502020202020204" pitchFamily="34" charset="0"/>
              </a:rPr>
              <a:t>kotak</a:t>
            </a:r>
            <a:r>
              <a:rPr lang="en-US" sz="1800" b="1" dirty="0">
                <a:latin typeface="Century Gothic" panose="020B0502020202020204" pitchFamily="34" charset="0"/>
              </a:rPr>
              <a:t> yang </a:t>
            </a:r>
            <a:r>
              <a:rPr lang="en-US" sz="1800" b="1" dirty="0" err="1">
                <a:latin typeface="Century Gothic" panose="020B0502020202020204" pitchFamily="34" charset="0"/>
              </a:rPr>
              <a:t>akan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menghasilkan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tanda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centang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  <a:p>
            <a:endParaRPr lang="en-US" sz="1800" b="1" u="sng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Terdapat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highlight>
                  <a:srgbClr val="00FFFF"/>
                </a:highlight>
                <a:latin typeface="Century Gothic" panose="020B0502020202020204" pitchFamily="34" charset="0"/>
              </a:rPr>
              <a:t>2 </a:t>
            </a:r>
            <a:r>
              <a:rPr lang="en-US" sz="1800" b="1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kotak</a:t>
            </a:r>
            <a:r>
              <a:rPr lang="en-US" sz="1800" b="1" dirty="0">
                <a:highlight>
                  <a:srgbClr val="00FFFF"/>
                </a:highlight>
                <a:latin typeface="Century Gothic" panose="020B0502020202020204" pitchFamily="34" charset="0"/>
              </a:rPr>
              <a:t> yang </a:t>
            </a:r>
            <a:r>
              <a:rPr lang="en-US" sz="1800" b="1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wajib</a:t>
            </a:r>
            <a:r>
              <a:rPr lang="en-US" sz="1800" b="1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dicentang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dirty="0" err="1">
                <a:latin typeface="Century Gothic" panose="020B0502020202020204" pitchFamily="34" charset="0"/>
              </a:rPr>
              <a:t>laman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ini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016E9-1744-404C-84E6-C91CB0594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12" b="10090"/>
          <a:stretch/>
        </p:blipFill>
        <p:spPr>
          <a:xfrm>
            <a:off x="567693" y="1076318"/>
            <a:ext cx="6087762" cy="29753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AD65F-C5AF-F244-90F9-F5F94D2F4D96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1985319" y="2883649"/>
            <a:ext cx="5263978" cy="1655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F66CA0-87BF-964F-9BFC-596FABF4433C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1985319" y="3384783"/>
            <a:ext cx="5263978" cy="1154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08F9B54-A7E1-3340-A955-B7EAA75CBEF5}"/>
              </a:ext>
            </a:extLst>
          </p:cNvPr>
          <p:cNvSpPr txBox="1"/>
          <p:nvPr/>
        </p:nvSpPr>
        <p:spPr>
          <a:xfrm>
            <a:off x="5202195" y="5021229"/>
            <a:ext cx="370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Setelah </a:t>
            </a:r>
            <a:r>
              <a:rPr lang="en-US" sz="1600" b="1" dirty="0" err="1">
                <a:latin typeface="Century Gothic" panose="020B0502020202020204" pitchFamily="34" charset="0"/>
              </a:rPr>
              <a:t>mencentang</a:t>
            </a:r>
            <a:r>
              <a:rPr lang="en-US" sz="1600" b="1" dirty="0">
                <a:latin typeface="Century Gothic" panose="020B0502020202020204" pitchFamily="34" charset="0"/>
              </a:rPr>
              <a:t> 2 </a:t>
            </a:r>
            <a:r>
              <a:rPr lang="en-US" sz="1600" b="1" dirty="0" err="1">
                <a:latin typeface="Century Gothic" panose="020B0502020202020204" pitchFamily="34" charset="0"/>
              </a:rPr>
              <a:t>kotak</a:t>
            </a:r>
            <a:r>
              <a:rPr lang="en-US" sz="1600" b="1" dirty="0">
                <a:latin typeface="Century Gothic" panose="020B0502020202020204" pitchFamily="34" charset="0"/>
              </a:rPr>
              <a:t>, </a:t>
            </a:r>
            <a:r>
              <a:rPr lang="en-US" sz="1600" b="1" dirty="0" err="1">
                <a:latin typeface="Century Gothic" panose="020B0502020202020204" pitchFamily="34" charset="0"/>
              </a:rPr>
              <a:t>kemudian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klik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latin typeface="Century Gothic" panose="020B0502020202020204" pitchFamily="34" charset="0"/>
              </a:rPr>
              <a:t>tombol</a:t>
            </a:r>
            <a:r>
              <a:rPr lang="en-US" sz="1600" b="1" dirty="0">
                <a:latin typeface="Century Gothic" panose="020B0502020202020204" pitchFamily="34" charset="0"/>
              </a:rPr>
              <a:t> </a:t>
            </a:r>
            <a:r>
              <a:rPr lang="en-US" sz="16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Next</a:t>
            </a:r>
            <a:r>
              <a:rPr lang="en-US" sz="1600" b="1" dirty="0">
                <a:latin typeface="Century Gothic" panose="020B0502020202020204" pitchFamily="34" charset="0"/>
              </a:rPr>
              <a:t>.</a:t>
            </a:r>
            <a:endParaRPr lang="en-US" sz="1600" b="1" u="sng" dirty="0">
              <a:latin typeface="Century Gothic" panose="020B0502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1F6F65-4347-074D-97B1-2BD577FAB3C3}"/>
              </a:ext>
            </a:extLst>
          </p:cNvPr>
          <p:cNvCxnSpPr>
            <a:cxnSpLocks/>
          </p:cNvCxnSpPr>
          <p:nvPr/>
        </p:nvCxnSpPr>
        <p:spPr>
          <a:xfrm flipH="1" flipV="1">
            <a:off x="1985319" y="3864401"/>
            <a:ext cx="3263059" cy="1531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5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3268E8-D1CC-B425-9324-DE949774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09" y="980443"/>
            <a:ext cx="7772400" cy="2767182"/>
          </a:xfrm>
          <a:prstGeom prst="rect">
            <a:avLst/>
          </a:prstGeom>
        </p:spPr>
      </p:pic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Setelah Log in, user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berada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pada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halaman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utama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My Courses.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560365" y="1114048"/>
            <a:ext cx="263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My Courses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(</a:t>
            </a:r>
            <a:r>
              <a:rPr lang="en-US" sz="2400" b="1" dirty="0" err="1">
                <a:latin typeface="Century Gothic" panose="020B0502020202020204" pitchFamily="34" charset="0"/>
              </a:rPr>
              <a:t>Kursus</a:t>
            </a:r>
            <a:r>
              <a:rPr lang="en-US" sz="2400" b="1" dirty="0">
                <a:latin typeface="Century Gothic" panose="020B0502020202020204" pitchFamily="34" charset="0"/>
              </a:rPr>
              <a:t> Saya)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7592488" y="2505670"/>
            <a:ext cx="40475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Setelah </a:t>
            </a:r>
            <a:r>
              <a:rPr lang="en-US" sz="1800" b="1" dirty="0" err="1">
                <a:latin typeface="Century Gothic" panose="020B0502020202020204" pitchFamily="34" charset="0"/>
              </a:rPr>
              <a:t>melewati</a:t>
            </a:r>
            <a:r>
              <a:rPr lang="en-US" sz="1800" b="1" dirty="0">
                <a:latin typeface="Century Gothic" panose="020B0502020202020204" pitchFamily="34" charset="0"/>
              </a:rPr>
              <a:t> proses log in dan </a:t>
            </a:r>
            <a:r>
              <a:rPr lang="en-US" sz="1800" b="1" dirty="0" err="1">
                <a:latin typeface="Century Gothic" panose="020B0502020202020204" pitchFamily="34" charset="0"/>
              </a:rPr>
              <a:t>menyetujui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ketentuan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dari</a:t>
            </a:r>
            <a:r>
              <a:rPr lang="en-US" sz="1800" b="1" dirty="0">
                <a:latin typeface="Century Gothic" panose="020B0502020202020204" pitchFamily="34" charset="0"/>
              </a:rPr>
              <a:t> Moodle, user </a:t>
            </a:r>
            <a:r>
              <a:rPr lang="en-US" sz="1800" b="1" dirty="0" err="1">
                <a:latin typeface="Century Gothic" panose="020B0502020202020204" pitchFamily="34" charset="0"/>
              </a:rPr>
              <a:t>akan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berada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dirty="0" err="1">
                <a:latin typeface="Century Gothic" panose="020B0502020202020204" pitchFamily="34" charset="0"/>
              </a:rPr>
              <a:t>laman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utama</a:t>
            </a:r>
            <a:r>
              <a:rPr lang="en-US" sz="1800" b="1" dirty="0">
                <a:latin typeface="Century Gothic" panose="020B0502020202020204" pitchFamily="34" charset="0"/>
              </a:rPr>
              <a:t> My Courses.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gambar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/thumbnail</a:t>
            </a:r>
            <a:r>
              <a:rPr lang="en-US" sz="1800" b="1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atau</a:t>
            </a:r>
            <a:r>
              <a:rPr lang="en-US" sz="1800" b="1" u="sng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tulisan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Kader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untuk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memulai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pembelajaran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D02206-61E3-B148-95AE-311EB188FF79}"/>
              </a:ext>
            </a:extLst>
          </p:cNvPr>
          <p:cNvCxnSpPr>
            <a:cxnSpLocks/>
          </p:cNvCxnSpPr>
          <p:nvPr/>
        </p:nvCxnSpPr>
        <p:spPr>
          <a:xfrm flipH="1" flipV="1">
            <a:off x="3089189" y="2644346"/>
            <a:ext cx="4131276" cy="1532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561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Setelah Log in, user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berada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pada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utama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pembelajaran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560365" y="1114048"/>
            <a:ext cx="263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My Courses</a:t>
            </a:r>
          </a:p>
          <a:p>
            <a:r>
              <a:rPr lang="en-US" sz="2400" b="1" dirty="0">
                <a:latin typeface="Century Gothic" panose="020B0502020202020204" pitchFamily="34" charset="0"/>
              </a:rPr>
              <a:t>(</a:t>
            </a:r>
            <a:r>
              <a:rPr lang="en-US" sz="2400" b="1" dirty="0" err="1">
                <a:latin typeface="Century Gothic" panose="020B0502020202020204" pitchFamily="34" charset="0"/>
              </a:rPr>
              <a:t>Kursus</a:t>
            </a:r>
            <a:r>
              <a:rPr lang="en-US" sz="2400" b="1" dirty="0">
                <a:latin typeface="Century Gothic" panose="020B0502020202020204" pitchFamily="34" charset="0"/>
              </a:rPr>
              <a:t> Saya)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7592488" y="2505670"/>
            <a:ext cx="40475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Ketika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masuk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ke</a:t>
            </a:r>
            <a:r>
              <a:rPr lang="en-US" sz="1800" b="1" dirty="0">
                <a:latin typeface="Century Gothic" panose="020B0502020202020204" pitchFamily="34" charset="0"/>
              </a:rPr>
              <a:t> My courses </a:t>
            </a:r>
            <a:r>
              <a:rPr lang="en-US" sz="1800" b="1" dirty="0" err="1">
                <a:latin typeface="Century Gothic" panose="020B0502020202020204" pitchFamily="34" charset="0"/>
              </a:rPr>
              <a:t>pertama</a:t>
            </a:r>
            <a:r>
              <a:rPr lang="en-US" sz="1800" b="1" dirty="0">
                <a:latin typeface="Century Gothic" panose="020B0502020202020204" pitchFamily="34" charset="0"/>
              </a:rPr>
              <a:t> kali, </a:t>
            </a:r>
            <a:r>
              <a:rPr lang="en-US" sz="1800" b="1" dirty="0" err="1">
                <a:latin typeface="Century Gothic" panose="020B0502020202020204" pitchFamily="34" charset="0"/>
              </a:rPr>
              <a:t>akan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muncul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petunjuk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seperti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notifikasi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dirty="0" err="1">
                <a:latin typeface="Century Gothic" panose="020B0502020202020204" pitchFamily="34" charset="0"/>
              </a:rPr>
              <a:t>gambar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Got It (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Mengerti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) </a:t>
            </a:r>
            <a:r>
              <a:rPr lang="en-US" sz="1800" b="1" dirty="0" err="1">
                <a:latin typeface="Century Gothic" panose="020B0502020202020204" pitchFamily="34" charset="0"/>
              </a:rPr>
              <a:t>untuk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memulai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pembelajaran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D02206-61E3-B148-95AE-311EB188FF79}"/>
              </a:ext>
            </a:extLst>
          </p:cNvPr>
          <p:cNvCxnSpPr>
            <a:cxnSpLocks/>
          </p:cNvCxnSpPr>
          <p:nvPr/>
        </p:nvCxnSpPr>
        <p:spPr>
          <a:xfrm flipH="1" flipV="1">
            <a:off x="2335427" y="2965623"/>
            <a:ext cx="4885037" cy="1210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7FB5B3-5F15-DE4C-942A-5A6312FA9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71" b="9190"/>
          <a:stretch/>
        </p:blipFill>
        <p:spPr>
          <a:xfrm>
            <a:off x="542448" y="852617"/>
            <a:ext cx="6678016" cy="33239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1698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Tampilan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course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atau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kursus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Kader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terdapat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pada menu di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samping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kiri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7964626" y="915514"/>
            <a:ext cx="382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Course (</a:t>
            </a:r>
            <a:r>
              <a:rPr lang="en-US" sz="2400" b="1" dirty="0" err="1">
                <a:latin typeface="Century Gothic" panose="020B0502020202020204" pitchFamily="34" charset="0"/>
              </a:rPr>
              <a:t>Kursus</a:t>
            </a:r>
            <a:r>
              <a:rPr lang="en-US" sz="2400" b="1" dirty="0">
                <a:latin typeface="Century Gothic" panose="020B0502020202020204" pitchFamily="34" charset="0"/>
              </a:rPr>
              <a:t>): Kader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7964626" y="1377179"/>
            <a:ext cx="34900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Kursus</a:t>
            </a:r>
            <a:r>
              <a:rPr lang="en-US" sz="1800" b="1" dirty="0">
                <a:latin typeface="Century Gothic" panose="020B0502020202020204" pitchFamily="34" charset="0"/>
              </a:rPr>
              <a:t> Kader </a:t>
            </a:r>
            <a:r>
              <a:rPr lang="en-US" sz="1800" b="1" dirty="0" err="1">
                <a:latin typeface="Century Gothic" panose="020B0502020202020204" pitchFamily="34" charset="0"/>
              </a:rPr>
              <a:t>akan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memperlihatkan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struktur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pembelajaran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atau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seperti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tampak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dirty="0" err="1">
                <a:latin typeface="Century Gothic" panose="020B0502020202020204" pitchFamily="34" charset="0"/>
              </a:rPr>
              <a:t>layar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Struktur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Kader: 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latin typeface="Century Gothic" panose="020B0502020202020204" pitchFamily="34" charset="0"/>
              </a:rPr>
              <a:t>Pre-Test</a:t>
            </a:r>
          </a:p>
          <a:p>
            <a:pPr marL="285750" indent="-285750">
              <a:buFontTx/>
              <a:buChar char="-"/>
            </a:pPr>
            <a:r>
              <a:rPr lang="en-US" sz="1800" b="1" dirty="0" err="1">
                <a:latin typeface="Century Gothic" panose="020B0502020202020204" pitchFamily="34" charset="0"/>
              </a:rPr>
              <a:t>Topik</a:t>
            </a:r>
            <a:r>
              <a:rPr lang="en-US" sz="1800" b="1" dirty="0">
                <a:latin typeface="Century Gothic" panose="020B0502020202020204" pitchFamily="34" charset="0"/>
              </a:rPr>
              <a:t> 1</a:t>
            </a:r>
          </a:p>
          <a:p>
            <a:pPr marL="285750" indent="-285750">
              <a:buFontTx/>
              <a:buChar char="-"/>
            </a:pPr>
            <a:r>
              <a:rPr lang="en-US" sz="1800" b="1" dirty="0" err="1">
                <a:latin typeface="Century Gothic" panose="020B0502020202020204" pitchFamily="34" charset="0"/>
              </a:rPr>
              <a:t>Topik</a:t>
            </a:r>
            <a:r>
              <a:rPr lang="en-US" sz="1800" b="1" dirty="0">
                <a:latin typeface="Century Gothic" panose="020B0502020202020204" pitchFamily="34" charset="0"/>
              </a:rPr>
              <a:t> 2</a:t>
            </a:r>
          </a:p>
          <a:p>
            <a:pPr marL="285750" indent="-285750">
              <a:buFontTx/>
              <a:buChar char="-"/>
            </a:pPr>
            <a:r>
              <a:rPr lang="en-US" sz="1800" b="1" dirty="0" err="1">
                <a:latin typeface="Century Gothic" panose="020B0502020202020204" pitchFamily="34" charset="0"/>
              </a:rPr>
              <a:t>Topik</a:t>
            </a:r>
            <a:r>
              <a:rPr lang="en-US" sz="1800" b="1" dirty="0">
                <a:latin typeface="Century Gothic" panose="020B0502020202020204" pitchFamily="34" charset="0"/>
              </a:rPr>
              <a:t> 3</a:t>
            </a:r>
          </a:p>
          <a:p>
            <a:pPr marL="285750" indent="-285750">
              <a:buFontTx/>
              <a:buChar char="-"/>
            </a:pPr>
            <a:r>
              <a:rPr lang="en-US" sz="1800" b="1" dirty="0" err="1">
                <a:latin typeface="Century Gothic" panose="020B0502020202020204" pitchFamily="34" charset="0"/>
              </a:rPr>
              <a:t>Topik</a:t>
            </a:r>
            <a:r>
              <a:rPr lang="en-US" sz="1800" b="1" dirty="0">
                <a:latin typeface="Century Gothic" panose="020B0502020202020204" pitchFamily="34" charset="0"/>
              </a:rPr>
              <a:t> 4</a:t>
            </a:r>
          </a:p>
          <a:p>
            <a:pPr marL="285750" indent="-285750">
              <a:buFontTx/>
              <a:buChar char="-"/>
            </a:pPr>
            <a:r>
              <a:rPr lang="en-US" sz="1800" b="1" dirty="0" err="1">
                <a:latin typeface="Century Gothic" panose="020B0502020202020204" pitchFamily="34" charset="0"/>
              </a:rPr>
              <a:t>Topik</a:t>
            </a:r>
            <a:r>
              <a:rPr lang="en-US" sz="1800" b="1" dirty="0">
                <a:latin typeface="Century Gothic" panose="020B0502020202020204" pitchFamily="34" charset="0"/>
              </a:rPr>
              <a:t> 5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latin typeface="Century Gothic" panose="020B0502020202020204" pitchFamily="34" charset="0"/>
              </a:rPr>
              <a:t>Post-Test</a:t>
            </a:r>
          </a:p>
          <a:p>
            <a:pPr marL="285750" indent="-285750">
              <a:buFontTx/>
              <a:buChar char="-"/>
            </a:pPr>
            <a:r>
              <a:rPr lang="en-US" sz="1800" b="1" dirty="0" err="1">
                <a:latin typeface="Century Gothic" panose="020B0502020202020204" pitchFamily="34" charset="0"/>
              </a:rPr>
              <a:t>Sertifikat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09DD5C-B94B-FE4C-B3FD-3D357745719F}"/>
              </a:ext>
            </a:extLst>
          </p:cNvPr>
          <p:cNvSpPr/>
          <p:nvPr/>
        </p:nvSpPr>
        <p:spPr>
          <a:xfrm>
            <a:off x="2533135" y="5080922"/>
            <a:ext cx="4860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entury Gothic" panose="020B0502020202020204" pitchFamily="34" charset="0"/>
              </a:rPr>
              <a:t>Struktur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Pembelajaran</a:t>
            </a:r>
            <a:r>
              <a:rPr lang="en-US" b="1" dirty="0">
                <a:latin typeface="Century Gothic" panose="020B0502020202020204" pitchFamily="34" charset="0"/>
              </a:rPr>
              <a:t> pada menu </a:t>
            </a:r>
            <a:r>
              <a:rPr lang="en-US" b="1" dirty="0" err="1">
                <a:latin typeface="Century Gothic" panose="020B0502020202020204" pitchFamily="34" charset="0"/>
              </a:rPr>
              <a:t>samping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kiri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96661-E53F-CC42-8778-B6C8ABF0B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72" b="9008"/>
          <a:stretch/>
        </p:blipFill>
        <p:spPr>
          <a:xfrm>
            <a:off x="839184" y="1095520"/>
            <a:ext cx="6384324" cy="318497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DDC3F3-7220-3745-B4B3-6BBC427F755B}"/>
              </a:ext>
            </a:extLst>
          </p:cNvPr>
          <p:cNvCxnSpPr>
            <a:cxnSpLocks/>
          </p:cNvCxnSpPr>
          <p:nvPr/>
        </p:nvCxnSpPr>
        <p:spPr>
          <a:xfrm flipH="1" flipV="1">
            <a:off x="1804086" y="2829697"/>
            <a:ext cx="939115" cy="225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36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Fungsi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tombol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Collapse All dan Expand 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439666" y="890534"/>
            <a:ext cx="2795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Tombol</a:t>
            </a:r>
            <a:r>
              <a:rPr lang="en-US" sz="2400" b="1" dirty="0">
                <a:latin typeface="Century Gothic" panose="020B0502020202020204" pitchFamily="34" charset="0"/>
              </a:rPr>
              <a:t> Collapse All dan Expand All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8439666" y="2311293"/>
            <a:ext cx="3217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Collapse All </a:t>
            </a:r>
            <a:r>
              <a:rPr lang="en-US" sz="1800" b="1" dirty="0">
                <a:latin typeface="Century Gothic" panose="020B0502020202020204" pitchFamily="34" charset="0"/>
              </a:rPr>
              <a:t>= </a:t>
            </a:r>
            <a:r>
              <a:rPr lang="en-US" sz="1800" b="1" dirty="0" err="1">
                <a:latin typeface="Century Gothic" panose="020B0502020202020204" pitchFamily="34" charset="0"/>
              </a:rPr>
              <a:t>Lihat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lebih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sedikit</a:t>
            </a:r>
            <a:endParaRPr lang="en-US" sz="1800" b="1" dirty="0">
              <a:latin typeface="Century Gothic" panose="020B0502020202020204" pitchFamily="34" charset="0"/>
            </a:endParaRP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Expand All </a:t>
            </a:r>
            <a:r>
              <a:rPr lang="en-US" sz="1800" b="1" dirty="0">
                <a:latin typeface="Century Gothic" panose="020B0502020202020204" pitchFamily="34" charset="0"/>
              </a:rPr>
              <a:t>= </a:t>
            </a:r>
            <a:r>
              <a:rPr lang="en-US" sz="1800" b="1" dirty="0" err="1">
                <a:latin typeface="Century Gothic" panose="020B0502020202020204" pitchFamily="34" charset="0"/>
              </a:rPr>
              <a:t>Lihat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lebih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banyak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2D959-1775-2D46-8A2F-FA5824198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2" b="9008"/>
          <a:stretch/>
        </p:blipFill>
        <p:spPr>
          <a:xfrm>
            <a:off x="728788" y="939173"/>
            <a:ext cx="6867331" cy="34104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725AAA-1E70-5E49-8C2C-3354A50CD216}"/>
              </a:ext>
            </a:extLst>
          </p:cNvPr>
          <p:cNvCxnSpPr>
            <a:cxnSpLocks/>
          </p:cNvCxnSpPr>
          <p:nvPr/>
        </p:nvCxnSpPr>
        <p:spPr>
          <a:xfrm flipH="1" flipV="1">
            <a:off x="6771504" y="2311294"/>
            <a:ext cx="1569307" cy="1117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581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Cara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mengakses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konten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digital yang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merupakan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konten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pembelajaran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pertama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yaitu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Pre-Test.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048994" y="1167004"/>
            <a:ext cx="337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Mengakses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Pembelajaran</a:t>
            </a:r>
            <a:r>
              <a:rPr lang="en-US" sz="2400" b="1" dirty="0">
                <a:latin typeface="Century Gothic" panose="020B0502020202020204" pitchFamily="34" charset="0"/>
              </a:rPr>
              <a:t> yang </a:t>
            </a:r>
            <a:r>
              <a:rPr lang="en-US" sz="2400" b="1" dirty="0" err="1">
                <a:latin typeface="Century Gothic" panose="020B0502020202020204" pitchFamily="34" charset="0"/>
              </a:rPr>
              <a:t>Pertama</a:t>
            </a:r>
            <a:r>
              <a:rPr lang="en-US" sz="2400" b="1" dirty="0">
                <a:latin typeface="Century Gothic" panose="020B0502020202020204" pitchFamily="34" charset="0"/>
              </a:rPr>
              <a:t>: Pre-Test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8048994" y="3650236"/>
            <a:ext cx="3217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Pre-Test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untuk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mengawali</a:t>
            </a:r>
            <a:r>
              <a:rPr lang="en-US" sz="1800" b="1" dirty="0">
                <a:latin typeface="Century Gothic" panose="020B0502020202020204" pitchFamily="34" charset="0"/>
              </a:rPr>
              <a:t> proses </a:t>
            </a:r>
            <a:r>
              <a:rPr lang="en-US" sz="1800" b="1" dirty="0" err="1">
                <a:latin typeface="Century Gothic" panose="020B0502020202020204" pitchFamily="34" charset="0"/>
              </a:rPr>
              <a:t>pembelajaran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digital </a:t>
            </a:r>
            <a:r>
              <a:rPr lang="en-US" sz="1800" b="1" dirty="0" err="1">
                <a:latin typeface="Century Gothic" panose="020B0502020202020204" pitchFamily="34" charset="0"/>
              </a:rPr>
              <a:t>Orientasi</a:t>
            </a:r>
            <a:r>
              <a:rPr lang="en-US" sz="1800" b="1" dirty="0">
                <a:latin typeface="Century Gothic" panose="020B0502020202020204" pitchFamily="34" charset="0"/>
              </a:rPr>
              <a:t> Modul </a:t>
            </a:r>
            <a:r>
              <a:rPr lang="en-US" sz="1800" b="1" dirty="0" err="1">
                <a:latin typeface="Century Gothic" panose="020B0502020202020204" pitchFamily="34" charset="0"/>
              </a:rPr>
              <a:t>Pelatihan</a:t>
            </a:r>
            <a:r>
              <a:rPr lang="en-US" sz="1800" b="1" dirty="0">
                <a:latin typeface="Century Gothic" panose="020B0502020202020204" pitchFamily="34" charset="0"/>
              </a:rPr>
              <a:t> Kader.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C02C9-B385-8047-821C-A272A7B85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1" b="10991"/>
          <a:stretch/>
        </p:blipFill>
        <p:spPr>
          <a:xfrm>
            <a:off x="493854" y="1149178"/>
            <a:ext cx="7298305" cy="355874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DDC3F3-7220-3745-B4B3-6BBC427F755B}"/>
              </a:ext>
            </a:extLst>
          </p:cNvPr>
          <p:cNvCxnSpPr>
            <a:cxnSpLocks/>
          </p:cNvCxnSpPr>
          <p:nvPr/>
        </p:nvCxnSpPr>
        <p:spPr>
          <a:xfrm flipH="1" flipV="1">
            <a:off x="3583459" y="3113817"/>
            <a:ext cx="6499655" cy="53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408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Klik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Enter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untuk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Memulai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Pre-Test.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757447" y="1228451"/>
            <a:ext cx="2795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Mengerjakan</a:t>
            </a:r>
            <a:r>
              <a:rPr lang="en-US" sz="2400" b="1" dirty="0">
                <a:latin typeface="Century Gothic" panose="020B0502020202020204" pitchFamily="34" charset="0"/>
              </a:rPr>
              <a:t> Pre-Test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8757447" y="2401490"/>
            <a:ext cx="32176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pada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Enter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untuk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mengisi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soal-soal</a:t>
            </a:r>
            <a:r>
              <a:rPr lang="en-US" sz="1800" b="1" dirty="0">
                <a:latin typeface="Century Gothic" panose="020B0502020202020204" pitchFamily="34" charset="0"/>
              </a:rPr>
              <a:t> Pre-Test.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7436EE-4AAF-BE4A-AA54-286933C3B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72" b="12644"/>
          <a:stretch/>
        </p:blipFill>
        <p:spPr>
          <a:xfrm>
            <a:off x="770238" y="1228451"/>
            <a:ext cx="6948496" cy="32694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DDC3F3-7220-3745-B4B3-6BBC427F755B}"/>
              </a:ext>
            </a:extLst>
          </p:cNvPr>
          <p:cNvCxnSpPr>
            <a:cxnSpLocks/>
          </p:cNvCxnSpPr>
          <p:nvPr/>
        </p:nvCxnSpPr>
        <p:spPr>
          <a:xfrm flipH="1">
            <a:off x="2854412" y="2607276"/>
            <a:ext cx="5721177" cy="321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24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To do: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Wajib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Diakses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dan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diselesaikan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untuk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dapat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melanjutkan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ke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konten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berikutnya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7929544" y="1115937"/>
            <a:ext cx="401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Wajib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Akses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dan </a:t>
            </a:r>
            <a:r>
              <a:rPr lang="en-US" sz="2400" b="1" dirty="0" err="1">
                <a:latin typeface="Century Gothic" panose="020B0502020202020204" pitchFamily="34" charset="0"/>
              </a:rPr>
              <a:t>Menyelesaikan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sebelum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bisa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Mengakses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Berikutnya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8093677" y="3088142"/>
            <a:ext cx="3217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To do</a:t>
            </a:r>
            <a:r>
              <a:rPr lang="en-US" sz="1800" b="1" dirty="0">
                <a:latin typeface="Century Gothic" panose="020B0502020202020204" pitchFamily="34" charset="0"/>
              </a:rPr>
              <a:t>: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yang </a:t>
            </a:r>
            <a:r>
              <a:rPr lang="en-US" sz="1800" b="1" dirty="0" err="1">
                <a:latin typeface="Century Gothic" panose="020B0502020202020204" pitchFamily="34" charset="0"/>
              </a:rPr>
              <a:t>wajib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diakses</a:t>
            </a:r>
            <a:r>
              <a:rPr lang="en-US" sz="1800" b="1" dirty="0">
                <a:latin typeface="Century Gothic" panose="020B0502020202020204" pitchFamily="34" charset="0"/>
              </a:rPr>
              <a:t> dan </a:t>
            </a:r>
            <a:r>
              <a:rPr lang="en-US" sz="1800" b="1" dirty="0" err="1">
                <a:latin typeface="Century Gothic" panose="020B0502020202020204" pitchFamily="34" charset="0"/>
              </a:rPr>
              <a:t>diselesaikan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sebelum</a:t>
            </a:r>
            <a:r>
              <a:rPr lang="en-US" sz="1800" b="1" dirty="0">
                <a:latin typeface="Century Gothic" panose="020B0502020202020204" pitchFamily="34" charset="0"/>
              </a:rPr>
              <a:t> user </a:t>
            </a:r>
            <a:r>
              <a:rPr lang="en-US" sz="1800" b="1" dirty="0" err="1">
                <a:latin typeface="Century Gothic" panose="020B0502020202020204" pitchFamily="34" charset="0"/>
              </a:rPr>
              <a:t>dapat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melanjutkan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ke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pembelajaran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berikutnya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8C67C-8CC1-C84A-8E93-7168B37E4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1" b="10270"/>
          <a:stretch/>
        </p:blipFill>
        <p:spPr>
          <a:xfrm>
            <a:off x="639059" y="1228451"/>
            <a:ext cx="7195125" cy="35165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DDC3F3-7220-3745-B4B3-6BBC427F755B}"/>
              </a:ext>
            </a:extLst>
          </p:cNvPr>
          <p:cNvCxnSpPr>
            <a:cxnSpLocks/>
          </p:cNvCxnSpPr>
          <p:nvPr/>
        </p:nvCxnSpPr>
        <p:spPr>
          <a:xfrm flipH="1" flipV="1">
            <a:off x="7006281" y="3088142"/>
            <a:ext cx="1087396" cy="174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10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Klik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Enter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untuk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Memulai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Pre-Test.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7929544" y="1115937"/>
            <a:ext cx="401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Wajib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Akses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dan </a:t>
            </a:r>
            <a:r>
              <a:rPr lang="en-US" sz="2400" b="1" dirty="0" err="1">
                <a:latin typeface="Century Gothic" panose="020B0502020202020204" pitchFamily="34" charset="0"/>
              </a:rPr>
              <a:t>Menyelesaikan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sebelum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bisa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Mengakses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Berikutnya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8093677" y="3088142"/>
            <a:ext cx="3217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Not Available Unless</a:t>
            </a:r>
            <a:r>
              <a:rPr lang="en-US" sz="1800" b="1" dirty="0">
                <a:latin typeface="Century Gothic" panose="020B0502020202020204" pitchFamily="34" charset="0"/>
              </a:rPr>
              <a:t>: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ke</a:t>
            </a:r>
            <a:r>
              <a:rPr lang="en-US" sz="1800" b="1" dirty="0">
                <a:latin typeface="Century Gothic" panose="020B0502020202020204" pitchFamily="34" charset="0"/>
              </a:rPr>
              <a:t> 2 </a:t>
            </a:r>
            <a:r>
              <a:rPr lang="en-US" sz="1800" b="1" dirty="0" err="1">
                <a:latin typeface="Century Gothic" panose="020B0502020202020204" pitchFamily="34" charset="0"/>
              </a:rPr>
              <a:t>tidak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dapat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diakses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jika</a:t>
            </a:r>
            <a:r>
              <a:rPr lang="en-US" sz="1800" b="1" dirty="0">
                <a:latin typeface="Century Gothic" panose="020B0502020202020204" pitchFamily="34" charset="0"/>
              </a:rPr>
              <a:t> Pre-Test </a:t>
            </a:r>
            <a:r>
              <a:rPr lang="en-US" sz="1800" b="1" dirty="0" err="1">
                <a:latin typeface="Century Gothic" panose="020B0502020202020204" pitchFamily="34" charset="0"/>
              </a:rPr>
              <a:t>belum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dikerjakan</a:t>
            </a:r>
            <a:r>
              <a:rPr lang="en-US" sz="1800" b="1" dirty="0">
                <a:latin typeface="Century Gothic" panose="020B0502020202020204" pitchFamily="34" charset="0"/>
              </a:rPr>
              <a:t> dan </a:t>
            </a:r>
            <a:r>
              <a:rPr lang="en-US" sz="1800" b="1" dirty="0" err="1">
                <a:latin typeface="Century Gothic" panose="020B0502020202020204" pitchFamily="34" charset="0"/>
              </a:rPr>
              <a:t>diselesaikan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8C67C-8CC1-C84A-8E93-7168B37E4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1" b="10270"/>
          <a:stretch/>
        </p:blipFill>
        <p:spPr>
          <a:xfrm>
            <a:off x="639059" y="1228451"/>
            <a:ext cx="7195125" cy="351653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DDC3F3-7220-3745-B4B3-6BBC427F755B}"/>
              </a:ext>
            </a:extLst>
          </p:cNvPr>
          <p:cNvCxnSpPr>
            <a:cxnSpLocks/>
          </p:cNvCxnSpPr>
          <p:nvPr/>
        </p:nvCxnSpPr>
        <p:spPr>
          <a:xfrm flipH="1">
            <a:off x="5066270" y="3262184"/>
            <a:ext cx="3027407" cy="667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85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2165564" y="2329453"/>
            <a:ext cx="78608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Guideline Moodle – User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lang="en-US" sz="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Cadre Training Module – Digital Content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Skor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Pre-Test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muncul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setelah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seluruh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soal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selesai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dikerjakan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7893100" y="1033503"/>
            <a:ext cx="387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Skor</a:t>
            </a:r>
            <a:r>
              <a:rPr lang="en-US" sz="2400" b="1" dirty="0">
                <a:latin typeface="Century Gothic" panose="020B0502020202020204" pitchFamily="34" charset="0"/>
              </a:rPr>
              <a:t> Pre-Test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A18B0A-18C6-B94C-BE14-F7A2CAB76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7" b="11894"/>
          <a:stretch/>
        </p:blipFill>
        <p:spPr>
          <a:xfrm>
            <a:off x="424249" y="1495168"/>
            <a:ext cx="5976552" cy="282389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49DD2-EAB2-A947-BB41-94F7955E0C05}"/>
              </a:ext>
            </a:extLst>
          </p:cNvPr>
          <p:cNvCxnSpPr>
            <a:cxnSpLocks/>
          </p:cNvCxnSpPr>
          <p:nvPr/>
        </p:nvCxnSpPr>
        <p:spPr>
          <a:xfrm flipH="1">
            <a:off x="4794423" y="1927654"/>
            <a:ext cx="2792626" cy="1234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E80CC9E-F727-1742-B8C6-863BEEAF3DEF}"/>
              </a:ext>
            </a:extLst>
          </p:cNvPr>
          <p:cNvSpPr/>
          <p:nvPr/>
        </p:nvSpPr>
        <p:spPr>
          <a:xfrm>
            <a:off x="7893100" y="1684774"/>
            <a:ext cx="3217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Nilai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atau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Skor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Pre-Test</a:t>
            </a:r>
            <a:r>
              <a:rPr lang="en-US" sz="1800" b="1" dirty="0">
                <a:latin typeface="Century Gothic" panose="020B0502020202020204" pitchFamily="34" charset="0"/>
              </a:rPr>
              <a:t>: Akan </a:t>
            </a:r>
            <a:r>
              <a:rPr lang="en-US" sz="1800" b="1" dirty="0" err="1">
                <a:latin typeface="Century Gothic" panose="020B0502020202020204" pitchFamily="34" charset="0"/>
              </a:rPr>
              <a:t>muncul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jika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seluruh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soal-soal</a:t>
            </a:r>
            <a:r>
              <a:rPr lang="en-US" sz="1800" b="1" dirty="0">
                <a:latin typeface="Century Gothic" panose="020B0502020202020204" pitchFamily="34" charset="0"/>
              </a:rPr>
              <a:t> Pre-Test </a:t>
            </a:r>
            <a:r>
              <a:rPr lang="en-US" sz="1800" b="1" dirty="0" err="1">
                <a:latin typeface="Century Gothic" panose="020B0502020202020204" pitchFamily="34" charset="0"/>
              </a:rPr>
              <a:t>telah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dijawab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40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Mengakses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konten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selanjutnya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707724" y="1132930"/>
            <a:ext cx="387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Lanjut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ke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Berikutnya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0CC9E-F727-1742-B8C6-863BEEAF3DEF}"/>
              </a:ext>
            </a:extLst>
          </p:cNvPr>
          <p:cNvSpPr/>
          <p:nvPr/>
        </p:nvSpPr>
        <p:spPr>
          <a:xfrm>
            <a:off x="8707724" y="2228671"/>
            <a:ext cx="32176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pada menu di </a:t>
            </a:r>
            <a:r>
              <a:rPr lang="en-US" sz="1800" b="1" dirty="0" err="1">
                <a:latin typeface="Century Gothic" panose="020B0502020202020204" pitchFamily="34" charset="0"/>
              </a:rPr>
              <a:t>bagian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kiri</a:t>
            </a:r>
            <a:r>
              <a:rPr lang="en-US" sz="1800" b="1" dirty="0">
                <a:latin typeface="Century Gothic" panose="020B0502020202020204" pitchFamily="34" charset="0"/>
              </a:rPr>
              <a:t>, pada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konten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dengan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judul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yang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berhuruf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tebal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yang </a:t>
            </a:r>
            <a:r>
              <a:rPr lang="en-US" sz="1800" b="1" dirty="0" err="1">
                <a:latin typeface="Century Gothic" panose="020B0502020202020204" pitchFamily="34" charset="0"/>
              </a:rPr>
              <a:t>artinya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sudah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bisa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diakses</a:t>
            </a:r>
            <a:r>
              <a:rPr lang="en-US" sz="1800" b="1" dirty="0">
                <a:latin typeface="Century Gothic" panose="020B0502020202020204" pitchFamily="34" charset="0"/>
              </a:rPr>
              <a:t> (</a:t>
            </a:r>
            <a:r>
              <a:rPr lang="en-US" sz="1800" b="1" dirty="0" err="1">
                <a:latin typeface="Century Gothic" panose="020B0502020202020204" pitchFamily="34" charset="0"/>
              </a:rPr>
              <a:t>karena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sudah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menyelesaikan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Pre-Test).</a:t>
            </a:r>
          </a:p>
          <a:p>
            <a:endParaRPr lang="en-US" sz="1800" b="1" u="sng" dirty="0">
              <a:highlight>
                <a:srgbClr val="00FFFF"/>
              </a:highligh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F94AC-2388-3840-AB3A-565C9136F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7" b="11894"/>
          <a:stretch/>
        </p:blipFill>
        <p:spPr>
          <a:xfrm>
            <a:off x="782594" y="1132930"/>
            <a:ext cx="7461585" cy="352556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49DD2-EAB2-A947-BB41-94F7955E0C05}"/>
              </a:ext>
            </a:extLst>
          </p:cNvPr>
          <p:cNvCxnSpPr>
            <a:cxnSpLocks/>
          </p:cNvCxnSpPr>
          <p:nvPr/>
        </p:nvCxnSpPr>
        <p:spPr>
          <a:xfrm flipH="1" flipV="1">
            <a:off x="2150077" y="2347786"/>
            <a:ext cx="6557647" cy="61783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918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099780" y="630509"/>
            <a:ext cx="3564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Akses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Selanjutnya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Hingga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Selesai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8099780" y="1787174"/>
            <a:ext cx="38244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Setelah </a:t>
            </a:r>
            <a:r>
              <a:rPr lang="en-US" sz="1800" b="1" dirty="0" err="1">
                <a:latin typeface="Century Gothic" panose="020B0502020202020204" pitchFamily="34" charset="0"/>
              </a:rPr>
              <a:t>mengakses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satu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hingga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selesai</a:t>
            </a:r>
            <a:r>
              <a:rPr lang="en-US" sz="1800" b="1" dirty="0">
                <a:latin typeface="Century Gothic" panose="020B0502020202020204" pitchFamily="34" charset="0"/>
              </a:rPr>
              <a:t>, </a:t>
            </a:r>
            <a:r>
              <a:rPr lang="en-US" sz="1800" b="1" dirty="0" err="1">
                <a:latin typeface="Century Gothic" panose="020B0502020202020204" pitchFamily="34" charset="0"/>
              </a:rPr>
              <a:t>maka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lainnya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akan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terbuka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untuk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diakses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Konten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bisa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diakses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=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huruf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judul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konten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yang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menebal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di menu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bagian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kiri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laman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(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setelah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konten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sebelumnya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diselesaikan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).</a:t>
            </a:r>
            <a:endParaRPr lang="en-US" sz="1800" b="1" dirty="0">
              <a:latin typeface="Century Gothic" panose="020B0502020202020204" pitchFamily="34" charset="0"/>
            </a:endParaRP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Akses</a:t>
            </a:r>
            <a:r>
              <a:rPr lang="en-US" sz="1800" b="1" dirty="0">
                <a:latin typeface="Century Gothic" panose="020B0502020202020204" pitchFamily="34" charset="0"/>
              </a:rPr>
              <a:t> dan </a:t>
            </a:r>
            <a:r>
              <a:rPr lang="en-US" sz="1800" b="1" dirty="0" err="1">
                <a:latin typeface="Century Gothic" panose="020B0502020202020204" pitchFamily="34" charset="0"/>
              </a:rPr>
              <a:t>selesaikan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seluruh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satu</a:t>
            </a:r>
            <a:r>
              <a:rPr lang="en-US" sz="1800" b="1" dirty="0">
                <a:latin typeface="Century Gothic" panose="020B0502020202020204" pitchFamily="34" charset="0"/>
              </a:rPr>
              <a:t> per </a:t>
            </a:r>
            <a:r>
              <a:rPr lang="en-US" sz="1800" b="1" dirty="0" err="1">
                <a:latin typeface="Century Gothic" panose="020B0502020202020204" pitchFamily="34" charset="0"/>
              </a:rPr>
              <a:t>satu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hingga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ke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terakhir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yaitu</a:t>
            </a:r>
            <a:r>
              <a:rPr lang="en-US" sz="1800" b="1" dirty="0">
                <a:latin typeface="Century Gothic" panose="020B0502020202020204" pitchFamily="34" charset="0"/>
              </a:rPr>
              <a:t> Post-Test.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00F0C-60D5-D641-B484-517EC8E35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7" b="11894"/>
          <a:stretch/>
        </p:blipFill>
        <p:spPr>
          <a:xfrm>
            <a:off x="782595" y="1132931"/>
            <a:ext cx="6990848" cy="330314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6125FE-A956-BD45-A0FB-4D6CB81782FD}"/>
              </a:ext>
            </a:extLst>
          </p:cNvPr>
          <p:cNvCxnSpPr>
            <a:cxnSpLocks/>
          </p:cNvCxnSpPr>
          <p:nvPr/>
        </p:nvCxnSpPr>
        <p:spPr>
          <a:xfrm flipH="1" flipV="1">
            <a:off x="2026509" y="2224216"/>
            <a:ext cx="6073271" cy="130398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5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Melihat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dan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Mengunduh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Sertifikat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melalui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Tombol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View Certificate.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8278218" y="963886"/>
            <a:ext cx="3477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Sertifikat</a:t>
            </a:r>
            <a:r>
              <a:rPr lang="en-US" sz="2400" b="1" dirty="0">
                <a:latin typeface="Century Gothic" panose="020B0502020202020204" pitchFamily="34" charset="0"/>
              </a:rPr>
              <a:t> (</a:t>
            </a:r>
            <a:r>
              <a:rPr lang="en-US" sz="2400" b="1" dirty="0" err="1">
                <a:latin typeface="Century Gothic" panose="020B0502020202020204" pitchFamily="34" charset="0"/>
              </a:rPr>
              <a:t>Hanya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Jika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Sudah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Menyelesaikan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Seluruh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Konten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Hingga</a:t>
            </a:r>
            <a:r>
              <a:rPr lang="en-US" sz="2400" b="1" dirty="0">
                <a:latin typeface="Century Gothic" panose="020B0502020202020204" pitchFamily="34" charset="0"/>
              </a:rPr>
              <a:t> Post-Test)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8278218" y="2641756"/>
            <a:ext cx="3571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Jika</a:t>
            </a:r>
            <a:r>
              <a:rPr lang="en-US" sz="1800" b="1" dirty="0">
                <a:latin typeface="Century Gothic" panose="020B0502020202020204" pitchFamily="34" charset="0"/>
              </a:rPr>
              <a:t> user </a:t>
            </a:r>
            <a:r>
              <a:rPr lang="en-US" sz="1800" b="1" dirty="0" err="1">
                <a:latin typeface="Century Gothic" panose="020B0502020202020204" pitchFamily="34" charset="0"/>
              </a:rPr>
              <a:t>sudah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menyelesaikan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seluruh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konten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satu</a:t>
            </a:r>
            <a:r>
              <a:rPr lang="en-US" sz="1800" b="1" dirty="0">
                <a:latin typeface="Century Gothic" panose="020B0502020202020204" pitchFamily="34" charset="0"/>
              </a:rPr>
              <a:t> per </a:t>
            </a:r>
            <a:r>
              <a:rPr lang="en-US" sz="1800" b="1" dirty="0" err="1">
                <a:latin typeface="Century Gothic" panose="020B0502020202020204" pitchFamily="34" charset="0"/>
              </a:rPr>
              <a:t>satu</a:t>
            </a:r>
            <a:r>
              <a:rPr lang="en-US" sz="1800" b="1" dirty="0">
                <a:latin typeface="Century Gothic" panose="020B0502020202020204" pitchFamily="34" charset="0"/>
              </a:rPr>
              <a:t>, dan </a:t>
            </a:r>
            <a:r>
              <a:rPr lang="en-US" sz="1800" b="1" dirty="0" err="1">
                <a:latin typeface="Century Gothic" panose="020B0502020202020204" pitchFamily="34" charset="0"/>
              </a:rPr>
              <a:t>mengerjakan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soal-soal</a:t>
            </a:r>
            <a:r>
              <a:rPr lang="en-US" sz="1800" b="1" dirty="0">
                <a:latin typeface="Century Gothic" panose="020B0502020202020204" pitchFamily="34" charset="0"/>
              </a:rPr>
              <a:t> Post Test </a:t>
            </a:r>
            <a:r>
              <a:rPr lang="en-US" sz="1800" b="1" dirty="0" err="1">
                <a:latin typeface="Century Gothic" panose="020B0502020202020204" pitchFamily="34" charset="0"/>
              </a:rPr>
              <a:t>sampai</a:t>
            </a:r>
            <a:r>
              <a:rPr lang="en-US" sz="1800" b="1" dirty="0">
                <a:latin typeface="Century Gothic" panose="020B0502020202020204" pitchFamily="34" charset="0"/>
              </a:rPr>
              <a:t> lulus (minimum </a:t>
            </a:r>
            <a:r>
              <a:rPr lang="en-US" sz="1800" b="1" dirty="0" err="1">
                <a:latin typeface="Century Gothic" panose="020B0502020202020204" pitchFamily="34" charset="0"/>
              </a:rPr>
              <a:t>skor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kelulusan</a:t>
            </a:r>
            <a:r>
              <a:rPr lang="en-US" sz="1800" b="1" dirty="0">
                <a:latin typeface="Century Gothic" panose="020B0502020202020204" pitchFamily="34" charset="0"/>
              </a:rPr>
              <a:t> = 80), </a:t>
            </a:r>
            <a:r>
              <a:rPr lang="en-US" sz="1800" b="1" dirty="0" err="1">
                <a:latin typeface="Century Gothic" panose="020B0502020202020204" pitchFamily="34" charset="0"/>
              </a:rPr>
              <a:t>maka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terdapat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Tombol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View Certificate</a:t>
            </a:r>
            <a:r>
              <a:rPr lang="en-US" sz="1800" b="1" dirty="0">
                <a:latin typeface="Century Gothic" panose="020B0502020202020204" pitchFamily="34" charset="0"/>
              </a:rPr>
              <a:t> yang </a:t>
            </a:r>
            <a:r>
              <a:rPr lang="en-US" sz="1800" b="1" dirty="0" err="1">
                <a:latin typeface="Century Gothic" panose="020B0502020202020204" pitchFamily="34" charset="0"/>
              </a:rPr>
              <a:t>akan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muncul</a:t>
            </a:r>
            <a:r>
              <a:rPr lang="en-US" sz="1800" b="1" dirty="0">
                <a:latin typeface="Century Gothic" panose="020B0502020202020204" pitchFamily="34" charset="0"/>
              </a:rPr>
              <a:t> dan </a:t>
            </a:r>
            <a:r>
              <a:rPr lang="en-US" sz="1800" b="1" dirty="0" err="1">
                <a:latin typeface="Century Gothic" panose="020B0502020202020204" pitchFamily="34" charset="0"/>
              </a:rPr>
              <a:t>dapat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diklik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untuk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mengunduh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Sertifikat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E4603-D008-9240-A9EA-0C16330B7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51" b="9190"/>
          <a:stretch/>
        </p:blipFill>
        <p:spPr>
          <a:xfrm>
            <a:off x="436607" y="1075097"/>
            <a:ext cx="7743568" cy="3845623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A761A2-7EAD-2045-818E-BCCBD9BE19F8}"/>
              </a:ext>
            </a:extLst>
          </p:cNvPr>
          <p:cNvCxnSpPr>
            <a:cxnSpLocks/>
          </p:cNvCxnSpPr>
          <p:nvPr/>
        </p:nvCxnSpPr>
        <p:spPr>
          <a:xfrm flipH="1" flipV="1">
            <a:off x="3027405" y="3225114"/>
            <a:ext cx="5371696" cy="1695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968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"/>
          <p:cNvSpPr/>
          <p:nvPr/>
        </p:nvSpPr>
        <p:spPr>
          <a:xfrm>
            <a:off x="898634" y="3105834"/>
            <a:ext cx="1039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US" sz="3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05620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ku gak mau buang air besar di got lagi.” Feby (9)">
            <a:extLst>
              <a:ext uri="{FF2B5EF4-FFF2-40B4-BE49-F238E27FC236}">
                <a16:creationId xmlns:a16="http://schemas.microsoft.com/office/drawing/2014/main" id="{9AA7C55B-5D0A-867E-480F-28D0CBB87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9152" y="2241077"/>
            <a:ext cx="4843574" cy="23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oH logo.png" descr="MoH logo.png">
            <a:extLst>
              <a:ext uri="{FF2B5EF4-FFF2-40B4-BE49-F238E27FC236}">
                <a16:creationId xmlns:a16="http://schemas.microsoft.com/office/drawing/2014/main" id="{3372CB5A-B272-0092-DC89-FF4880CE73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74" y="2363751"/>
            <a:ext cx="5247211" cy="2375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E1C7F9-4DA4-BB56-F391-52D9431B6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90" y="1496867"/>
            <a:ext cx="7772400" cy="4118628"/>
          </a:xfrm>
          <a:prstGeom prst="rect">
            <a:avLst/>
          </a:prstGeom>
        </p:spPr>
      </p:pic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Buka browser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seperti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Google Chrome, Mozilla Firefox, Safari,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ketik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link pada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gambar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di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atas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, dan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kemudian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klik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Enter.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0200C-7E99-9141-ABC3-D51A97880D12}"/>
              </a:ext>
            </a:extLst>
          </p:cNvPr>
          <p:cNvSpPr txBox="1"/>
          <p:nvPr/>
        </p:nvSpPr>
        <p:spPr>
          <a:xfrm>
            <a:off x="3312972" y="4378034"/>
            <a:ext cx="6280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entury Gothic" panose="020B0502020202020204" pitchFamily="34" charset="0"/>
              </a:rPr>
              <a:t>Ketik</a:t>
            </a:r>
            <a:r>
              <a:rPr lang="en-US" sz="1800" b="1" dirty="0">
                <a:latin typeface="Century Gothic" panose="020B0502020202020204" pitchFamily="34" charset="0"/>
              </a:rPr>
              <a:t> pada browser: </a:t>
            </a:r>
            <a:r>
              <a:rPr lang="en-US" sz="1800" b="1" dirty="0">
                <a:latin typeface="Century Gothic" panose="020B0502020202020204" pitchFamily="34" charset="0"/>
                <a:hlinkClick r:id="rId4"/>
              </a:rPr>
              <a:t>https://kaderpintar.com</a:t>
            </a:r>
            <a:endParaRPr lang="en-US" sz="1800" b="1" dirty="0">
              <a:latin typeface="Century Gothic" panose="020B0502020202020204" pitchFamily="34" charset="0"/>
            </a:endParaRPr>
          </a:p>
          <a:p>
            <a:pPr algn="ctr"/>
            <a:endParaRPr lang="en-US" sz="18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1800" b="1" dirty="0" err="1">
                <a:latin typeface="Century Gothic" panose="020B0502020202020204" pitchFamily="34" charset="0"/>
              </a:rPr>
              <a:t>Setelah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itu</a:t>
            </a:r>
            <a:r>
              <a:rPr lang="en-US" sz="1800" b="1" dirty="0">
                <a:latin typeface="Century Gothic" panose="020B0502020202020204" pitchFamily="34" charset="0"/>
              </a:rPr>
              <a:t>, </a:t>
            </a:r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Enter.</a:t>
            </a:r>
            <a:r>
              <a:rPr lang="en-US" sz="1800" b="1" dirty="0">
                <a:latin typeface="Century Gothic" panose="020B0502020202020204" pitchFamily="34" charset="0"/>
              </a:rPr>
              <a:t>  </a:t>
            </a:r>
            <a:endParaRPr lang="id-ID" sz="1800" b="1" strike="sngStrike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219A0-774B-104B-980B-C5871B61D1D2}"/>
              </a:ext>
            </a:extLst>
          </p:cNvPr>
          <p:cNvSpPr/>
          <p:nvPr/>
        </p:nvSpPr>
        <p:spPr>
          <a:xfrm>
            <a:off x="440580" y="211719"/>
            <a:ext cx="3627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Buka tab </a:t>
            </a:r>
            <a:r>
              <a:rPr lang="en-US" sz="1800" b="1" dirty="0" err="1">
                <a:latin typeface="Century Gothic" panose="020B0502020202020204" pitchFamily="34" charset="0"/>
              </a:rPr>
              <a:t>atau</a:t>
            </a:r>
            <a:r>
              <a:rPr lang="en-US" sz="1800" b="1" dirty="0">
                <a:latin typeface="Century Gothic" panose="020B0502020202020204" pitchFamily="34" charset="0"/>
              </a:rPr>
              <a:t> window browser</a:t>
            </a:r>
            <a:endParaRPr lang="en-US" sz="1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AD65F-C5AF-F244-90F9-F5F94D2F4D96}"/>
              </a:ext>
            </a:extLst>
          </p:cNvPr>
          <p:cNvCxnSpPr/>
          <p:nvPr/>
        </p:nvCxnSpPr>
        <p:spPr>
          <a:xfrm flipH="1">
            <a:off x="5745892" y="803189"/>
            <a:ext cx="3991232" cy="951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74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84D043-9514-DEE1-ED3E-9AA7E022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00" y="788740"/>
            <a:ext cx="7772400" cy="4005030"/>
          </a:xfrm>
          <a:prstGeom prst="rect">
            <a:avLst/>
          </a:prstGeom>
        </p:spPr>
      </p:pic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terbuka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halaman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login,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kemudian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masukkan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username dan password yang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telah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diberikan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oleh admin.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5618208" y="723596"/>
            <a:ext cx="372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Login Page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6095999" y="1418890"/>
            <a:ext cx="4964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Masukkan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user dan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katasandi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sesuai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informasi</a:t>
            </a:r>
            <a:r>
              <a:rPr lang="en-US" sz="1800" b="1" dirty="0">
                <a:latin typeface="Century Gothic" panose="020B0502020202020204" pitchFamily="34" charset="0"/>
              </a:rPr>
              <a:t> yang </a:t>
            </a:r>
            <a:r>
              <a:rPr lang="en-US" sz="1800" b="1" dirty="0" err="1">
                <a:latin typeface="Century Gothic" panose="020B0502020202020204" pitchFamily="34" charset="0"/>
              </a:rPr>
              <a:t>diberikan</a:t>
            </a:r>
            <a:r>
              <a:rPr lang="en-US" sz="1800" b="1" dirty="0">
                <a:latin typeface="Century Gothic" panose="020B0502020202020204" pitchFamily="34" charset="0"/>
              </a:rPr>
              <a:t> oleh admin.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Contoh</a:t>
            </a:r>
            <a:r>
              <a:rPr lang="en-US" sz="1800" b="1" dirty="0">
                <a:latin typeface="Century Gothic" panose="020B0502020202020204" pitchFamily="34" charset="0"/>
              </a:rPr>
              <a:t>:</a:t>
            </a:r>
          </a:p>
          <a:p>
            <a:r>
              <a:rPr lang="en-US" sz="1800" b="1" dirty="0">
                <a:latin typeface="Century Gothic" panose="020B0502020202020204" pitchFamily="34" charset="0"/>
              </a:rPr>
              <a:t>username: user01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password: ##XX##X#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A1323F-02B0-1541-99C4-24163BA83968}"/>
              </a:ext>
            </a:extLst>
          </p:cNvPr>
          <p:cNvCxnSpPr>
            <a:cxnSpLocks/>
          </p:cNvCxnSpPr>
          <p:nvPr/>
        </p:nvCxnSpPr>
        <p:spPr>
          <a:xfrm flipH="1">
            <a:off x="2615345" y="2720974"/>
            <a:ext cx="3480654" cy="63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AB2F34-D301-F441-B2FC-1320891C572B}"/>
              </a:ext>
            </a:extLst>
          </p:cNvPr>
          <p:cNvCxnSpPr>
            <a:cxnSpLocks/>
          </p:cNvCxnSpPr>
          <p:nvPr/>
        </p:nvCxnSpPr>
        <p:spPr>
          <a:xfrm flipH="1">
            <a:off x="2615345" y="3266442"/>
            <a:ext cx="3480654" cy="536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3D4BEB4-1332-7E43-8B58-B6C351F5CCC7}"/>
              </a:ext>
            </a:extLst>
          </p:cNvPr>
          <p:cNvSpPr/>
          <p:nvPr/>
        </p:nvSpPr>
        <p:spPr>
          <a:xfrm>
            <a:off x="6088200" y="3697413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Kemudian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Masuk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F8CE90-E119-974A-80BC-A90C9753ABB8}"/>
              </a:ext>
            </a:extLst>
          </p:cNvPr>
          <p:cNvCxnSpPr>
            <a:cxnSpLocks/>
          </p:cNvCxnSpPr>
          <p:nvPr/>
        </p:nvCxnSpPr>
        <p:spPr>
          <a:xfrm flipH="1">
            <a:off x="3795823" y="4066745"/>
            <a:ext cx="5113399" cy="20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2A529C0-8122-AEFE-C49B-DC606F4FEC1E}"/>
              </a:ext>
            </a:extLst>
          </p:cNvPr>
          <p:cNvSpPr/>
          <p:nvPr/>
        </p:nvSpPr>
        <p:spPr>
          <a:xfrm>
            <a:off x="5786970" y="5313794"/>
            <a:ext cx="5582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Username dan password </a:t>
            </a:r>
            <a:r>
              <a:rPr lang="en-US" b="1" dirty="0" err="1">
                <a:latin typeface="Century Gothic" panose="020B0502020202020204" pitchFamily="34" charset="0"/>
              </a:rPr>
              <a:t>diatas</a:t>
            </a:r>
            <a:r>
              <a:rPr lang="en-US" b="1" dirty="0">
                <a:latin typeface="Century Gothic" panose="020B0502020202020204" pitchFamily="34" charset="0"/>
              </a:rPr>
              <a:t> BUKAN </a:t>
            </a:r>
            <a:r>
              <a:rPr lang="en-US" b="1" dirty="0" err="1">
                <a:latin typeface="Century Gothic" panose="020B0502020202020204" pitchFamily="34" charset="0"/>
              </a:rPr>
              <a:t>merupakan</a:t>
            </a:r>
            <a:r>
              <a:rPr lang="en-US" b="1" dirty="0">
                <a:latin typeface="Century Gothic" panose="020B0502020202020204" pitchFamily="34" charset="0"/>
              </a:rPr>
              <a:t> user yang </a:t>
            </a:r>
            <a:r>
              <a:rPr lang="en-US" b="1" dirty="0" err="1">
                <a:latin typeface="Century Gothic" panose="020B0502020202020204" pitchFamily="34" charset="0"/>
              </a:rPr>
              <a:t>dimasukkan</a:t>
            </a:r>
            <a:r>
              <a:rPr lang="en-US" b="1" dirty="0">
                <a:latin typeface="Century Gothic" panose="020B0502020202020204" pitchFamily="34" charset="0"/>
              </a:rPr>
              <a:t>, </a:t>
            </a:r>
            <a:r>
              <a:rPr lang="en-US" b="1" dirty="0" err="1">
                <a:latin typeface="Century Gothic" panose="020B0502020202020204" pitchFamily="34" charset="0"/>
              </a:rPr>
              <a:t>Koordinator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akan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menginformasikan</a:t>
            </a:r>
            <a:r>
              <a:rPr lang="en-US" b="1" dirty="0">
                <a:latin typeface="Century Gothic" panose="020B0502020202020204" pitchFamily="34" charset="0"/>
              </a:rPr>
              <a:t> user.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9E5043-2E75-1575-803E-02D4ED26A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42" y="4901088"/>
            <a:ext cx="5181600" cy="8763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15BD88-EC46-CF53-1CFE-7E5E4EB0531B}"/>
              </a:ext>
            </a:extLst>
          </p:cNvPr>
          <p:cNvSpPr/>
          <p:nvPr/>
        </p:nvSpPr>
        <p:spPr>
          <a:xfrm>
            <a:off x="5786970" y="4813045"/>
            <a:ext cx="4293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Century Gothic" panose="020B0502020202020204" pitchFamily="34" charset="0"/>
              </a:rPr>
              <a:t>Catatan</a:t>
            </a:r>
            <a:r>
              <a:rPr lang="en-US" b="1" dirty="0">
                <a:latin typeface="Century Gothic" panose="020B0502020202020204" pitchFamily="34" charset="0"/>
              </a:rPr>
              <a:t>: </a:t>
            </a:r>
            <a:r>
              <a:rPr lang="en-US" b="1" dirty="0" err="1">
                <a:latin typeface="Century Gothic" panose="020B0502020202020204" pitchFamily="34" charset="0"/>
              </a:rPr>
              <a:t>klik</a:t>
            </a:r>
            <a:r>
              <a:rPr lang="en-US" b="1" dirty="0">
                <a:latin typeface="Century Gothic" panose="020B0502020202020204" pitchFamily="34" charset="0"/>
              </a:rPr>
              <a:t> Continue </a:t>
            </a:r>
            <a:r>
              <a:rPr lang="en-US" b="1" dirty="0" err="1">
                <a:latin typeface="Century Gothic" panose="020B0502020202020204" pitchFamily="34" charset="0"/>
              </a:rPr>
              <a:t>jika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muncul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notifikasi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ini</a:t>
            </a:r>
            <a:r>
              <a:rPr lang="en-US" b="1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F0BC08-6D32-2958-ECDE-E849F0E975C3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369442" y="4966934"/>
            <a:ext cx="417528" cy="247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028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A72413-F5F5-94F7-87E9-0447A6C2E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" y="826163"/>
            <a:ext cx="7671739" cy="3866486"/>
          </a:xfrm>
          <a:prstGeom prst="rect">
            <a:avLst/>
          </a:prstGeom>
        </p:spPr>
      </p:pic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terbuka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halaman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login,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kemudian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masukkan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username dan password yang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telah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diberikan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oleh admin.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5618208" y="723596"/>
            <a:ext cx="528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Contoh</a:t>
            </a:r>
            <a:r>
              <a:rPr lang="en-US" sz="2400" b="1" dirty="0">
                <a:latin typeface="Century Gothic" panose="020B0502020202020204" pitchFamily="34" charset="0"/>
              </a:rPr>
              <a:t> Login </a:t>
            </a:r>
            <a:r>
              <a:rPr lang="en-US" sz="2400" b="1" dirty="0" err="1">
                <a:latin typeface="Century Gothic" panose="020B0502020202020204" pitchFamily="34" charset="0"/>
              </a:rPr>
              <a:t>nama</a:t>
            </a:r>
            <a:r>
              <a:rPr lang="en-US" sz="2400" b="1" dirty="0">
                <a:latin typeface="Century Gothic" panose="020B0502020202020204" pitchFamily="34" charset="0"/>
              </a:rPr>
              <a:t> 2 </a:t>
            </a:r>
            <a:r>
              <a:rPr lang="en-US" sz="2400" b="1" dirty="0" err="1">
                <a:latin typeface="Century Gothic" panose="020B0502020202020204" pitchFamily="34" charset="0"/>
              </a:rPr>
              <a:t>suku</a:t>
            </a:r>
            <a:r>
              <a:rPr lang="en-US" sz="2400" b="1" dirty="0">
                <a:latin typeface="Century Gothic" panose="020B0502020202020204" pitchFamily="34" charset="0"/>
              </a:rPr>
              <a:t> kata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6095999" y="1418890"/>
            <a:ext cx="4964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Masukkan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user dan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katasandi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sesuai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informasi</a:t>
            </a:r>
            <a:r>
              <a:rPr lang="en-US" sz="1800" b="1" dirty="0">
                <a:latin typeface="Century Gothic" panose="020B0502020202020204" pitchFamily="34" charset="0"/>
              </a:rPr>
              <a:t> yang </a:t>
            </a:r>
            <a:r>
              <a:rPr lang="en-US" sz="1800" b="1" dirty="0" err="1">
                <a:latin typeface="Century Gothic" panose="020B0502020202020204" pitchFamily="34" charset="0"/>
              </a:rPr>
              <a:t>diberikan</a:t>
            </a:r>
            <a:r>
              <a:rPr lang="en-US" sz="1800" b="1" dirty="0">
                <a:latin typeface="Century Gothic" panose="020B0502020202020204" pitchFamily="34" charset="0"/>
              </a:rPr>
              <a:t> oleh admin.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Contoh</a:t>
            </a:r>
            <a:r>
              <a:rPr lang="en-US" sz="1800" b="1" dirty="0">
                <a:latin typeface="Century Gothic" panose="020B0502020202020204" pitchFamily="34" charset="0"/>
              </a:rPr>
              <a:t>:</a:t>
            </a:r>
          </a:p>
          <a:p>
            <a:r>
              <a:rPr lang="en-US" sz="1800" b="1" dirty="0">
                <a:latin typeface="Century Gothic" panose="020B0502020202020204" pitchFamily="34" charset="0"/>
              </a:rPr>
              <a:t>username: </a:t>
            </a:r>
            <a:r>
              <a:rPr lang="en-US" sz="1800" b="1" dirty="0" err="1">
                <a:latin typeface="Century Gothic" panose="020B0502020202020204" pitchFamily="34" charset="0"/>
              </a:rPr>
              <a:t>shiu</a:t>
            </a:r>
            <a:endParaRPr lang="en-US" sz="1800" b="1" dirty="0">
              <a:latin typeface="Century Gothic" panose="020B0502020202020204" pitchFamily="34" charset="0"/>
            </a:endParaRP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password: ##XX##X#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A1323F-02B0-1541-99C4-24163BA83968}"/>
              </a:ext>
            </a:extLst>
          </p:cNvPr>
          <p:cNvCxnSpPr>
            <a:cxnSpLocks/>
          </p:cNvCxnSpPr>
          <p:nvPr/>
        </p:nvCxnSpPr>
        <p:spPr>
          <a:xfrm flipH="1">
            <a:off x="2615345" y="2720974"/>
            <a:ext cx="3480654" cy="63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AB2F34-D301-F441-B2FC-1320891C572B}"/>
              </a:ext>
            </a:extLst>
          </p:cNvPr>
          <p:cNvCxnSpPr>
            <a:cxnSpLocks/>
          </p:cNvCxnSpPr>
          <p:nvPr/>
        </p:nvCxnSpPr>
        <p:spPr>
          <a:xfrm flipH="1">
            <a:off x="2615345" y="3266442"/>
            <a:ext cx="3480654" cy="536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3D4BEB4-1332-7E43-8B58-B6C351F5CCC7}"/>
              </a:ext>
            </a:extLst>
          </p:cNvPr>
          <p:cNvSpPr/>
          <p:nvPr/>
        </p:nvSpPr>
        <p:spPr>
          <a:xfrm>
            <a:off x="6088200" y="3697413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Kemudian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Masuk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F8CE90-E119-974A-80BC-A90C9753ABB8}"/>
              </a:ext>
            </a:extLst>
          </p:cNvPr>
          <p:cNvCxnSpPr>
            <a:cxnSpLocks/>
          </p:cNvCxnSpPr>
          <p:nvPr/>
        </p:nvCxnSpPr>
        <p:spPr>
          <a:xfrm flipH="1">
            <a:off x="3795823" y="4066745"/>
            <a:ext cx="5113399" cy="20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B13CB6-2B0C-30A1-487E-1540CF513418}"/>
              </a:ext>
            </a:extLst>
          </p:cNvPr>
          <p:cNvSpPr txBox="1"/>
          <p:nvPr/>
        </p:nvSpPr>
        <p:spPr>
          <a:xfrm>
            <a:off x="49056" y="4621056"/>
            <a:ext cx="120675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Ketentuan</a:t>
            </a:r>
            <a:r>
              <a:rPr lang="en-US" b="1" dirty="0"/>
              <a:t> Login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Contoh</a:t>
            </a:r>
            <a:r>
              <a:rPr lang="en-US" dirty="0"/>
              <a:t> Nama </a:t>
            </a:r>
            <a:r>
              <a:rPr lang="en-US" dirty="0" err="1"/>
              <a:t>lengkap</a:t>
            </a:r>
            <a:r>
              <a:rPr lang="en-US" dirty="0"/>
              <a:t> : </a:t>
            </a:r>
            <a:r>
              <a:rPr lang="en-US" b="1" dirty="0" err="1"/>
              <a:t>Sugiarto</a:t>
            </a:r>
            <a:r>
              <a:rPr lang="en-US" b="1" dirty="0"/>
              <a:t> </a:t>
            </a:r>
            <a:r>
              <a:rPr lang="en-US" b="1" dirty="0" err="1"/>
              <a:t>Hiu</a:t>
            </a:r>
            <a:endParaRPr lang="en-US" b="1" dirty="0"/>
          </a:p>
          <a:p>
            <a:pPr algn="ctr"/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usernamenya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: </a:t>
            </a:r>
            <a:r>
              <a:rPr lang="en-US" b="1" dirty="0" err="1"/>
              <a:t>shiu</a:t>
            </a:r>
            <a:r>
              <a:rPr lang="en-US" dirty="0"/>
              <a:t> (</a:t>
            </a:r>
            <a:r>
              <a:rPr lang="en-US" b="1" dirty="0"/>
              <a:t>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mewakili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depan</a:t>
            </a:r>
            <a:r>
              <a:rPr lang="en-US" dirty="0"/>
              <a:t>, dan </a:t>
            </a:r>
            <a:r>
              <a:rPr lang="en-US" b="1" dirty="0" err="1"/>
              <a:t>hiu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mewakili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belakang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Password </a:t>
            </a:r>
            <a:r>
              <a:rPr lang="en-US" dirty="0" err="1"/>
              <a:t>awal</a:t>
            </a:r>
            <a:r>
              <a:rPr lang="en-US" dirty="0"/>
              <a:t> : </a:t>
            </a:r>
            <a:r>
              <a:rPr lang="en-US" b="1" dirty="0"/>
              <a:t>iMunisasi@2023 </a:t>
            </a:r>
            <a:r>
              <a:rPr lang="en-US" dirty="0"/>
              <a:t>(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pada </a:t>
            </a:r>
            <a:r>
              <a:rPr lang="en-US" dirty="0" err="1"/>
              <a:t>saat</a:t>
            </a:r>
            <a:r>
              <a:rPr lang="en-US" dirty="0"/>
              <a:t> login)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9537B3-60E8-C3E6-3550-1636C21A8B99}"/>
              </a:ext>
            </a:extLst>
          </p:cNvPr>
          <p:cNvSpPr txBox="1"/>
          <p:nvPr/>
        </p:nvSpPr>
        <p:spPr>
          <a:xfrm rot="21207923">
            <a:off x="8002968" y="4254602"/>
            <a:ext cx="2878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Username MENGGUNAKAN HURUF KECIL</a:t>
            </a:r>
          </a:p>
        </p:txBody>
      </p:sp>
    </p:spTree>
    <p:extLst>
      <p:ext uri="{BB962C8B-B14F-4D97-AF65-F5344CB8AC3E}">
        <p14:creationId xmlns:p14="http://schemas.microsoft.com/office/powerpoint/2010/main" val="187395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A72413-F5F5-94F7-87E9-0447A6C2E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" y="826163"/>
            <a:ext cx="7671739" cy="3866486"/>
          </a:xfrm>
          <a:prstGeom prst="rect">
            <a:avLst/>
          </a:prstGeom>
        </p:spPr>
      </p:pic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terbuka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halaman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login,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kemudian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masukkan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username dan password yang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telah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diberikan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oleh admin.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B423B-54FF-70AE-744D-15A8CA7C5931}"/>
              </a:ext>
            </a:extLst>
          </p:cNvPr>
          <p:cNvSpPr txBox="1"/>
          <p:nvPr/>
        </p:nvSpPr>
        <p:spPr>
          <a:xfrm>
            <a:off x="5618208" y="723596"/>
            <a:ext cx="528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entury Gothic" panose="020B0502020202020204" pitchFamily="34" charset="0"/>
              </a:rPr>
              <a:t>Contoh</a:t>
            </a:r>
            <a:r>
              <a:rPr lang="en-US" sz="2400" b="1" dirty="0">
                <a:latin typeface="Century Gothic" panose="020B0502020202020204" pitchFamily="34" charset="0"/>
              </a:rPr>
              <a:t> Login </a:t>
            </a:r>
            <a:r>
              <a:rPr lang="en-US" sz="2400" b="1" dirty="0" err="1">
                <a:latin typeface="Century Gothic" panose="020B0502020202020204" pitchFamily="34" charset="0"/>
              </a:rPr>
              <a:t>nama</a:t>
            </a:r>
            <a:r>
              <a:rPr lang="en-US" sz="2400" b="1" dirty="0">
                <a:latin typeface="Century Gothic" panose="020B0502020202020204" pitchFamily="34" charset="0"/>
              </a:rPr>
              <a:t> 3 </a:t>
            </a:r>
            <a:r>
              <a:rPr lang="en-US" sz="2400" b="1" dirty="0" err="1">
                <a:latin typeface="Century Gothic" panose="020B0502020202020204" pitchFamily="34" charset="0"/>
              </a:rPr>
              <a:t>suku</a:t>
            </a:r>
            <a:r>
              <a:rPr lang="en-US" sz="2400" b="1" dirty="0">
                <a:latin typeface="Century Gothic" panose="020B0502020202020204" pitchFamily="34" charset="0"/>
              </a:rPr>
              <a:t> kata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7CF272-CDF9-3E4B-A3F3-A777DF4FD6E3}"/>
              </a:ext>
            </a:extLst>
          </p:cNvPr>
          <p:cNvSpPr/>
          <p:nvPr/>
        </p:nvSpPr>
        <p:spPr>
          <a:xfrm>
            <a:off x="6095999" y="1418890"/>
            <a:ext cx="4964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Masukkan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user dan </a:t>
            </a:r>
            <a:r>
              <a:rPr lang="en-US" sz="1800" b="1" u="sng" dirty="0" err="1">
                <a:highlight>
                  <a:srgbClr val="00FFFF"/>
                </a:highlight>
                <a:latin typeface="Century Gothic" panose="020B0502020202020204" pitchFamily="34" charset="0"/>
              </a:rPr>
              <a:t>katasandi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sesuai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informasi</a:t>
            </a:r>
            <a:r>
              <a:rPr lang="en-US" sz="1800" b="1" dirty="0">
                <a:latin typeface="Century Gothic" panose="020B0502020202020204" pitchFamily="34" charset="0"/>
              </a:rPr>
              <a:t> yang </a:t>
            </a:r>
            <a:r>
              <a:rPr lang="en-US" sz="1800" b="1" dirty="0" err="1">
                <a:latin typeface="Century Gothic" panose="020B0502020202020204" pitchFamily="34" charset="0"/>
              </a:rPr>
              <a:t>diberikan</a:t>
            </a:r>
            <a:r>
              <a:rPr lang="en-US" sz="1800" b="1" dirty="0">
                <a:latin typeface="Century Gothic" panose="020B0502020202020204" pitchFamily="34" charset="0"/>
              </a:rPr>
              <a:t> oleh admin.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Contoh</a:t>
            </a:r>
            <a:r>
              <a:rPr lang="en-US" sz="1800" b="1" dirty="0">
                <a:latin typeface="Century Gothic" panose="020B0502020202020204" pitchFamily="34" charset="0"/>
              </a:rPr>
              <a:t>:</a:t>
            </a:r>
          </a:p>
          <a:p>
            <a:r>
              <a:rPr lang="en-US" sz="1800" b="1" dirty="0">
                <a:latin typeface="Century Gothic" panose="020B0502020202020204" pitchFamily="34" charset="0"/>
              </a:rPr>
              <a:t>username: </a:t>
            </a:r>
            <a:r>
              <a:rPr lang="en-US" sz="1800" b="1" dirty="0" err="1">
                <a:latin typeface="Century Gothic" panose="020B0502020202020204" pitchFamily="34" charset="0"/>
              </a:rPr>
              <a:t>imsuwancita</a:t>
            </a:r>
            <a:endParaRPr lang="en-US" sz="1800" b="1" dirty="0">
              <a:latin typeface="Century Gothic" panose="020B0502020202020204" pitchFamily="34" charset="0"/>
            </a:endParaRP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>
                <a:latin typeface="Century Gothic" panose="020B0502020202020204" pitchFamily="34" charset="0"/>
              </a:rPr>
              <a:t>password: ##XX##X#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A1323F-02B0-1541-99C4-24163BA83968}"/>
              </a:ext>
            </a:extLst>
          </p:cNvPr>
          <p:cNvCxnSpPr>
            <a:cxnSpLocks/>
          </p:cNvCxnSpPr>
          <p:nvPr/>
        </p:nvCxnSpPr>
        <p:spPr>
          <a:xfrm flipH="1">
            <a:off x="2615345" y="2720974"/>
            <a:ext cx="3480654" cy="63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AB2F34-D301-F441-B2FC-1320891C572B}"/>
              </a:ext>
            </a:extLst>
          </p:cNvPr>
          <p:cNvCxnSpPr>
            <a:cxnSpLocks/>
          </p:cNvCxnSpPr>
          <p:nvPr/>
        </p:nvCxnSpPr>
        <p:spPr>
          <a:xfrm flipH="1">
            <a:off x="2615345" y="3266442"/>
            <a:ext cx="3480654" cy="536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3D4BEB4-1332-7E43-8B58-B6C351F5CCC7}"/>
              </a:ext>
            </a:extLst>
          </p:cNvPr>
          <p:cNvSpPr/>
          <p:nvPr/>
        </p:nvSpPr>
        <p:spPr>
          <a:xfrm>
            <a:off x="6088200" y="3697413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>
                <a:latin typeface="Century Gothic" panose="020B0502020202020204" pitchFamily="34" charset="0"/>
              </a:rPr>
              <a:t>Kemudian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Masuk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F8CE90-E119-974A-80BC-A90C9753ABB8}"/>
              </a:ext>
            </a:extLst>
          </p:cNvPr>
          <p:cNvCxnSpPr>
            <a:cxnSpLocks/>
          </p:cNvCxnSpPr>
          <p:nvPr/>
        </p:nvCxnSpPr>
        <p:spPr>
          <a:xfrm flipH="1">
            <a:off x="3795823" y="4066745"/>
            <a:ext cx="5113399" cy="20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B13CB6-2B0C-30A1-487E-1540CF513418}"/>
              </a:ext>
            </a:extLst>
          </p:cNvPr>
          <p:cNvSpPr txBox="1"/>
          <p:nvPr/>
        </p:nvSpPr>
        <p:spPr>
          <a:xfrm>
            <a:off x="49056" y="4621056"/>
            <a:ext cx="120675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Ketentuan</a:t>
            </a:r>
            <a:r>
              <a:rPr lang="en-US" b="1" dirty="0"/>
              <a:t> Login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Contoh</a:t>
            </a:r>
            <a:r>
              <a:rPr lang="en-US" dirty="0"/>
              <a:t> Nama </a:t>
            </a:r>
            <a:r>
              <a:rPr lang="en-US" dirty="0" err="1"/>
              <a:t>lengkap</a:t>
            </a:r>
            <a:r>
              <a:rPr lang="en-US" dirty="0"/>
              <a:t> : </a:t>
            </a:r>
            <a:r>
              <a:rPr lang="en-US" b="1" dirty="0"/>
              <a:t>I Made Suwancita (3 </a:t>
            </a:r>
            <a:r>
              <a:rPr lang="en-US" b="1" dirty="0" err="1"/>
              <a:t>suku</a:t>
            </a:r>
            <a:r>
              <a:rPr lang="en-US" b="1" dirty="0"/>
              <a:t> kata)</a:t>
            </a:r>
          </a:p>
          <a:p>
            <a:pPr algn="ctr"/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usernamenya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: </a:t>
            </a:r>
            <a:r>
              <a:rPr lang="en-US" b="1" dirty="0" err="1"/>
              <a:t>imsuwancita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(I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mewakili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depan</a:t>
            </a:r>
            <a:r>
              <a:rPr lang="en-US" dirty="0"/>
              <a:t>, </a:t>
            </a:r>
            <a:r>
              <a:rPr lang="en-US" b="1" dirty="0"/>
              <a:t>m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mewakili</a:t>
            </a:r>
            <a:r>
              <a:rPr lang="en-US" b="1" dirty="0"/>
              <a:t> </a:t>
            </a:r>
            <a:r>
              <a:rPr lang="en-US" b="1" dirty="0" err="1"/>
              <a:t>nama</a:t>
            </a:r>
            <a:r>
              <a:rPr lang="en-US" b="1" dirty="0"/>
              <a:t> </a:t>
            </a:r>
            <a:r>
              <a:rPr lang="en-US" b="1" dirty="0" err="1"/>
              <a:t>tengah</a:t>
            </a:r>
            <a:r>
              <a:rPr lang="en-US" dirty="0"/>
              <a:t> dan </a:t>
            </a:r>
            <a:r>
              <a:rPr lang="en-US" b="1" dirty="0" err="1"/>
              <a:t>suwancita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mewakili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belakang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Password </a:t>
            </a:r>
            <a:r>
              <a:rPr lang="en-US" dirty="0" err="1"/>
              <a:t>awal</a:t>
            </a:r>
            <a:r>
              <a:rPr lang="en-US" dirty="0"/>
              <a:t> : </a:t>
            </a:r>
            <a:r>
              <a:rPr lang="en-US" b="1" dirty="0"/>
              <a:t>iMunisasi@2023 </a:t>
            </a:r>
            <a:r>
              <a:rPr lang="en-US" dirty="0"/>
              <a:t>(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pada </a:t>
            </a:r>
            <a:r>
              <a:rPr lang="en-US" dirty="0" err="1"/>
              <a:t>saat</a:t>
            </a:r>
            <a:r>
              <a:rPr lang="en-US" dirty="0"/>
              <a:t> login)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9537B3-60E8-C3E6-3550-1636C21A8B99}"/>
              </a:ext>
            </a:extLst>
          </p:cNvPr>
          <p:cNvSpPr txBox="1"/>
          <p:nvPr/>
        </p:nvSpPr>
        <p:spPr>
          <a:xfrm rot="21207923">
            <a:off x="8002968" y="4254602"/>
            <a:ext cx="2878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Username MENGGUNAKAN HURUF KECIL</a:t>
            </a:r>
          </a:p>
        </p:txBody>
      </p:sp>
    </p:spTree>
    <p:extLst>
      <p:ext uri="{BB962C8B-B14F-4D97-AF65-F5344CB8AC3E}">
        <p14:creationId xmlns:p14="http://schemas.microsoft.com/office/powerpoint/2010/main" val="214618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8D95A-4F83-79BD-2F24-CC22B692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1" y="1257964"/>
            <a:ext cx="5959549" cy="35249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ABD403-0C2A-3EF9-DC3B-021019355D20}"/>
              </a:ext>
            </a:extLst>
          </p:cNvPr>
          <p:cNvSpPr/>
          <p:nvPr/>
        </p:nvSpPr>
        <p:spPr>
          <a:xfrm>
            <a:off x="6510669" y="2014314"/>
            <a:ext cx="49640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Jika </a:t>
            </a:r>
            <a:r>
              <a:rPr lang="en-US" sz="1800" dirty="0" err="1">
                <a:latin typeface="Century Gothic" panose="020B0502020202020204" pitchFamily="34" charset="0"/>
              </a:rPr>
              <a:t>menemukan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seperti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ini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saat</a:t>
            </a:r>
            <a:r>
              <a:rPr lang="en-US" sz="1800" dirty="0">
                <a:latin typeface="Century Gothic" panose="020B0502020202020204" pitchFamily="34" charset="0"/>
              </a:rPr>
              <a:t> login, </a:t>
            </a:r>
            <a:r>
              <a:rPr lang="en-US" sz="1800" dirty="0" err="1">
                <a:latin typeface="Century Gothic" panose="020B0502020202020204" pitchFamily="34" charset="0"/>
              </a:rPr>
              <a:t>maka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bisa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dipastikan</a:t>
            </a:r>
            <a:r>
              <a:rPr lang="en-US" sz="1800" dirty="0">
                <a:latin typeface="Century Gothic" panose="020B0502020202020204" pitchFamily="34" charset="0"/>
              </a:rPr>
              <a:t> :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dirty="0">
                <a:latin typeface="Century Gothic" panose="020B0502020202020204" pitchFamily="34" charset="0"/>
              </a:rPr>
              <a:t>1, user dan password yang </a:t>
            </a:r>
            <a:r>
              <a:rPr lang="en-US" sz="1800" dirty="0" err="1">
                <a:latin typeface="Century Gothic" panose="020B0502020202020204" pitchFamily="34" charset="0"/>
              </a:rPr>
              <a:t>dimasukkan</a:t>
            </a:r>
            <a:r>
              <a:rPr lang="en-US" sz="1800" dirty="0">
                <a:latin typeface="Century Gothic" panose="020B0502020202020204" pitchFamily="34" charset="0"/>
              </a:rPr>
              <a:t> salah, </a:t>
            </a:r>
            <a:r>
              <a:rPr lang="en-US" sz="1800" dirty="0" err="1">
                <a:latin typeface="Century Gothic" panose="020B0502020202020204" pitchFamily="34" charset="0"/>
              </a:rPr>
              <a:t>atau</a:t>
            </a:r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dirty="0">
                <a:latin typeface="Century Gothic" panose="020B0502020202020204" pitchFamily="34" charset="0"/>
              </a:rPr>
              <a:t>2. User </a:t>
            </a:r>
            <a:r>
              <a:rPr lang="en-US" sz="1800" dirty="0" err="1">
                <a:latin typeface="Century Gothic" panose="020B0502020202020204" pitchFamily="34" charset="0"/>
              </a:rPr>
              <a:t>tidak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ada</a:t>
            </a:r>
            <a:endParaRPr lang="en-US" sz="1800" dirty="0">
              <a:latin typeface="Century Gothic" panose="020B0502020202020204" pitchFamily="34" charset="0"/>
            </a:endParaRP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dirty="0" err="1">
                <a:latin typeface="Century Gothic" panose="020B0502020202020204" pitchFamily="34" charset="0"/>
              </a:rPr>
              <a:t>Silakan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klik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Lupa</a:t>
            </a:r>
            <a:r>
              <a:rPr lang="en-US" sz="1800" b="1" dirty="0">
                <a:latin typeface="Century Gothic" panose="020B0502020202020204" pitchFamily="34" charset="0"/>
              </a:rPr>
              <a:t> Nama </a:t>
            </a:r>
            <a:r>
              <a:rPr lang="en-US" sz="1800" b="1" dirty="0" err="1">
                <a:latin typeface="Century Gothic" panose="020B0502020202020204" pitchFamily="34" charset="0"/>
              </a:rPr>
              <a:t>Pengguna</a:t>
            </a:r>
            <a:r>
              <a:rPr lang="en-US" sz="1800" b="1" dirty="0">
                <a:latin typeface="Century Gothic" panose="020B0502020202020204" pitchFamily="34" charset="0"/>
              </a:rPr>
              <a:t> dan Kata Sandi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atau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kontak</a:t>
            </a:r>
            <a:r>
              <a:rPr lang="en-US" sz="1800" b="1" dirty="0">
                <a:latin typeface="Century Gothic" panose="020B0502020202020204" pitchFamily="34" charset="0"/>
              </a:rPr>
              <a:t> admin </a:t>
            </a:r>
            <a:r>
              <a:rPr lang="en-US" sz="1800" b="1" dirty="0" err="1">
                <a:latin typeface="Century Gothic" panose="020B0502020202020204" pitchFamily="34" charset="0"/>
              </a:rPr>
              <a:t>untuk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mereset</a:t>
            </a:r>
            <a:r>
              <a:rPr lang="en-US" sz="1800" b="1" dirty="0">
                <a:latin typeface="Century Gothic" panose="020B0502020202020204" pitchFamily="34" charset="0"/>
              </a:rPr>
              <a:t> password </a:t>
            </a:r>
            <a:r>
              <a:rPr lang="en-US" sz="1800" b="1" dirty="0" err="1">
                <a:latin typeface="Century Gothic" panose="020B0502020202020204" pitchFamily="34" charset="0"/>
              </a:rPr>
              <a:t>atau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membuat</a:t>
            </a:r>
            <a:r>
              <a:rPr lang="en-US" sz="1800" b="1" dirty="0">
                <a:latin typeface="Century Gothic" panose="020B0502020202020204" pitchFamily="34" charset="0"/>
              </a:rPr>
              <a:t> user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CD84E-2D5C-A8C0-F9C9-D6122A5AF956}"/>
              </a:ext>
            </a:extLst>
          </p:cNvPr>
          <p:cNvSpPr txBox="1"/>
          <p:nvPr/>
        </p:nvSpPr>
        <p:spPr>
          <a:xfrm>
            <a:off x="3668232" y="4876636"/>
            <a:ext cx="71340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/>
              <a:t>Catatan</a:t>
            </a:r>
            <a:r>
              <a:rPr lang="en-US" sz="1600" b="1" dirty="0"/>
              <a:t>: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Anda </a:t>
            </a:r>
            <a:r>
              <a:rPr lang="en-US" sz="1600" dirty="0" err="1"/>
              <a:t>harus</a:t>
            </a:r>
            <a:r>
              <a:rPr lang="en-US" sz="1600" dirty="0"/>
              <a:t> </a:t>
            </a:r>
            <a:r>
              <a:rPr lang="en-US" sz="1600" dirty="0" err="1"/>
              <a:t>membuat</a:t>
            </a:r>
            <a:r>
              <a:rPr lang="en-US" sz="1600" dirty="0"/>
              <a:t> user pada </a:t>
            </a:r>
            <a:r>
              <a:rPr lang="en-US" sz="1600" dirty="0" err="1"/>
              <a:t>pendaftaran</a:t>
            </a:r>
            <a:r>
              <a:rPr lang="en-US" sz="1600" dirty="0"/>
              <a:t> Moodle di form </a:t>
            </a:r>
            <a:r>
              <a:rPr lang="en-US" sz="1600" dirty="0" err="1"/>
              <a:t>berikut</a:t>
            </a:r>
            <a:endParaRPr lang="en-US" sz="1600" dirty="0"/>
          </a:p>
          <a:p>
            <a:pPr algn="ctr"/>
            <a:r>
              <a:rPr lang="en-US" sz="1600" dirty="0">
                <a:hlinkClick r:id="rId3"/>
              </a:rPr>
              <a:t>https://docs.google.com/forms/d/e/1FAIpQLSdMU99dXYQ39g919GcIYIxFncr1j7Bsv20Ne2aGSkWmD1F_ZA/viewform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bisa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MENU UTAMA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mengklik</a:t>
            </a:r>
            <a:r>
              <a:rPr lang="en-US" sz="1600" dirty="0"/>
              <a:t> link </a:t>
            </a:r>
            <a:r>
              <a:rPr lang="en-US" sz="1600" b="1" dirty="0"/>
              <a:t>PENDAFTARAN USER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6A644-6057-3163-B3E9-53683AFF8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86" y="5053638"/>
            <a:ext cx="2868690" cy="125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54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C8ED8-BA3A-3E42-A16F-BE3DB8442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13" b="9333"/>
          <a:stretch/>
        </p:blipFill>
        <p:spPr>
          <a:xfrm>
            <a:off x="440580" y="1039340"/>
            <a:ext cx="6280755" cy="3099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Setelah log in, user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mengakses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Privacy Notice.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Arahkan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atau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gerakkan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untuk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menuju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bagian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paling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bawah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219A0-774B-104B-980B-C5871B61D1D2}"/>
              </a:ext>
            </a:extLst>
          </p:cNvPr>
          <p:cNvSpPr/>
          <p:nvPr/>
        </p:nvSpPr>
        <p:spPr>
          <a:xfrm>
            <a:off x="440580" y="211719"/>
            <a:ext cx="462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Privacy Notice = </a:t>
            </a:r>
            <a:r>
              <a:rPr lang="en-US" sz="1800" b="1" dirty="0" err="1">
                <a:latin typeface="Century Gothic" panose="020B0502020202020204" pitchFamily="34" charset="0"/>
              </a:rPr>
              <a:t>Pemberitahuan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Privasi</a:t>
            </a:r>
            <a:endParaRPr lang="en-US" sz="1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AD65F-C5AF-F244-90F9-F5F94D2F4D96}"/>
              </a:ext>
            </a:extLst>
          </p:cNvPr>
          <p:cNvCxnSpPr>
            <a:cxnSpLocks/>
          </p:cNvCxnSpPr>
          <p:nvPr/>
        </p:nvCxnSpPr>
        <p:spPr>
          <a:xfrm>
            <a:off x="6300650" y="1383139"/>
            <a:ext cx="0" cy="2521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45F69EC-B9E8-9D4D-8987-355F27E27A1F}"/>
              </a:ext>
            </a:extLst>
          </p:cNvPr>
          <p:cNvSpPr/>
          <p:nvPr/>
        </p:nvSpPr>
        <p:spPr>
          <a:xfrm>
            <a:off x="7603226" y="941069"/>
            <a:ext cx="32663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Setelah log in, user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akan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mengakses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laman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Privacy Notice. </a:t>
            </a:r>
          </a:p>
          <a:p>
            <a:endParaRPr lang="en-US" sz="1800" b="1" dirty="0">
              <a:solidFill>
                <a:schemeClr val="tx1"/>
              </a:solidFill>
              <a:latin typeface="Century Gothic" panose="020B0502020202020204" pitchFamily="34" charset="0"/>
              <a:cs typeface="Calibri"/>
              <a:sym typeface="Calibri"/>
            </a:endParaRPr>
          </a:p>
          <a:p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Arahkan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kursor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atau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u="sng" dirty="0" err="1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gerakkan</a:t>
            </a:r>
            <a:r>
              <a:rPr lang="en-US" sz="1800" b="1" u="sng" dirty="0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u="sng" dirty="0" err="1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kursor</a:t>
            </a:r>
            <a:r>
              <a:rPr lang="en-US" sz="1800" b="1" u="sng" dirty="0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u="sng" dirty="0" err="1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ke</a:t>
            </a:r>
            <a:r>
              <a:rPr lang="en-US" sz="1800" b="1" u="sng" dirty="0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u="sng" dirty="0" err="1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bawah</a:t>
            </a:r>
            <a:r>
              <a:rPr lang="en-US" sz="1800" b="1" u="sng" dirty="0">
                <a:solidFill>
                  <a:schemeClr val="tx1"/>
                </a:solidFill>
                <a:highlight>
                  <a:srgbClr val="00FFFF"/>
                </a:highlight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untuk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menuju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bagian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paling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bawah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laman</a:t>
            </a: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lang="en-US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81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15E55-613A-EB44-A58D-9747959F4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2" b="12644"/>
          <a:stretch/>
        </p:blipFill>
        <p:spPr>
          <a:xfrm>
            <a:off x="440580" y="1160164"/>
            <a:ext cx="6433749" cy="304894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AD65F-C5AF-F244-90F9-F5F94D2F4D96}"/>
              </a:ext>
            </a:extLst>
          </p:cNvPr>
          <p:cNvCxnSpPr>
            <a:cxnSpLocks/>
          </p:cNvCxnSpPr>
          <p:nvPr/>
        </p:nvCxnSpPr>
        <p:spPr>
          <a:xfrm flipH="1">
            <a:off x="2261287" y="3719384"/>
            <a:ext cx="5004486" cy="123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57;p8">
            <a:extLst>
              <a:ext uri="{FF2B5EF4-FFF2-40B4-BE49-F238E27FC236}">
                <a16:creationId xmlns:a16="http://schemas.microsoft.com/office/drawing/2014/main" id="{0075A172-FD05-DC18-A14F-95CF2B919E67}"/>
              </a:ext>
            </a:extLst>
          </p:cNvPr>
          <p:cNvSpPr/>
          <p:nvPr/>
        </p:nvSpPr>
        <p:spPr>
          <a:xfrm>
            <a:off x="-15600" y="5990827"/>
            <a:ext cx="12207600" cy="90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Setelah log in, user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mengakses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Privacy Notice.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Arahkan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atau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gerakkan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kursor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untuk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menuju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bagian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paling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bawah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laman</a:t>
            </a:r>
            <a:r>
              <a:rPr lang="en-U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0200C-7E99-9141-ABC3-D51A97880D12}"/>
              </a:ext>
            </a:extLst>
          </p:cNvPr>
          <p:cNvSpPr txBox="1"/>
          <p:nvPr/>
        </p:nvSpPr>
        <p:spPr>
          <a:xfrm>
            <a:off x="7265773" y="3287168"/>
            <a:ext cx="202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latin typeface="Century Gothic" panose="020B0502020202020204" pitchFamily="34" charset="0"/>
            </a:endParaRPr>
          </a:p>
          <a:p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latin typeface="Century Gothic" panose="020B0502020202020204" pitchFamily="34" charset="0"/>
              </a:rPr>
              <a:t>Next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219A0-774B-104B-980B-C5871B61D1D2}"/>
              </a:ext>
            </a:extLst>
          </p:cNvPr>
          <p:cNvSpPr/>
          <p:nvPr/>
        </p:nvSpPr>
        <p:spPr>
          <a:xfrm>
            <a:off x="440580" y="211719"/>
            <a:ext cx="462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Privacy Notice = </a:t>
            </a:r>
            <a:r>
              <a:rPr lang="en-US" sz="1800" b="1" dirty="0" err="1">
                <a:latin typeface="Century Gothic" panose="020B0502020202020204" pitchFamily="34" charset="0"/>
              </a:rPr>
              <a:t>Pemberitahuan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Privasi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650D0-A534-6F4F-94B2-9649F93A897E}"/>
              </a:ext>
            </a:extLst>
          </p:cNvPr>
          <p:cNvSpPr txBox="1"/>
          <p:nvPr/>
        </p:nvSpPr>
        <p:spPr>
          <a:xfrm>
            <a:off x="7265773" y="1109843"/>
            <a:ext cx="329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Di </a:t>
            </a:r>
            <a:r>
              <a:rPr lang="en-US" sz="1800" b="1" dirty="0" err="1">
                <a:latin typeface="Century Gothic" panose="020B0502020202020204" pitchFamily="34" charset="0"/>
              </a:rPr>
              <a:t>bagian</a:t>
            </a:r>
            <a:r>
              <a:rPr lang="en-US" sz="1800" b="1" dirty="0">
                <a:latin typeface="Century Gothic" panose="020B0502020202020204" pitchFamily="34" charset="0"/>
              </a:rPr>
              <a:t> paling </a:t>
            </a:r>
            <a:r>
              <a:rPr lang="en-US" sz="1800" b="1" dirty="0" err="1">
                <a:latin typeface="Century Gothic" panose="020B0502020202020204" pitchFamily="34" charset="0"/>
              </a:rPr>
              <a:t>bawah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laman</a:t>
            </a:r>
            <a:r>
              <a:rPr lang="en-US" sz="1800" b="1" dirty="0">
                <a:latin typeface="Century Gothic" panose="020B0502020202020204" pitchFamily="34" charset="0"/>
              </a:rPr>
              <a:t> Privacy Notice, </a:t>
            </a:r>
            <a:r>
              <a:rPr lang="en-US" sz="1800" b="1" dirty="0" err="1">
                <a:latin typeface="Century Gothic" panose="020B0502020202020204" pitchFamily="34" charset="0"/>
              </a:rPr>
              <a:t>klik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latin typeface="Century Gothic" panose="020B0502020202020204" pitchFamily="34" charset="0"/>
              </a:rPr>
              <a:t>tombol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n-US" sz="1800" b="1" u="sng" dirty="0">
                <a:highlight>
                  <a:srgbClr val="00FFFF"/>
                </a:highlight>
                <a:latin typeface="Century Gothic" panose="020B0502020202020204" pitchFamily="34" charset="0"/>
              </a:rPr>
              <a:t>Next</a:t>
            </a:r>
            <a:r>
              <a:rPr lang="en-US" sz="1800" b="1" u="sng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6028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4843</TotalTime>
  <Words>1111</Words>
  <Application>Microsoft Macintosh PowerPoint</Application>
  <PresentationFormat>Widescreen</PresentationFormat>
  <Paragraphs>147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 Made Suwancita</cp:lastModifiedBy>
  <cp:revision>217</cp:revision>
  <dcterms:created xsi:type="dcterms:W3CDTF">2021-11-24T03:39:53Z</dcterms:created>
  <dcterms:modified xsi:type="dcterms:W3CDTF">2023-10-21T22:54:31Z</dcterms:modified>
</cp:coreProperties>
</file>